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64" r:id="rId3"/>
    <p:sldId id="266" r:id="rId4"/>
    <p:sldId id="259" r:id="rId5"/>
    <p:sldId id="268" r:id="rId6"/>
    <p:sldId id="257" r:id="rId7"/>
    <p:sldId id="271" r:id="rId8"/>
    <p:sldId id="270" r:id="rId9"/>
    <p:sldId id="258" r:id="rId10"/>
    <p:sldId id="275" r:id="rId11"/>
    <p:sldId id="273" r:id="rId12"/>
    <p:sldId id="274" r:id="rId13"/>
    <p:sldId id="267"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7" d="100"/>
          <a:sy n="57" d="100"/>
        </p:scale>
        <p:origin x="-96" y="-3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FB64D6-05F2-A746-B5B3-A31E986BCB70}" type="datetimeFigureOut">
              <a:rPr lang="en-US" smtClean="0"/>
              <a:t>05/11/14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D3C015-8EEB-9242-B95D-A15677076C4B}" type="slidenum">
              <a:rPr lang="en-US" smtClean="0"/>
              <a:t>‹#›</a:t>
            </a:fld>
            <a:endParaRPr lang="en-US"/>
          </a:p>
        </p:txBody>
      </p:sp>
    </p:spTree>
    <p:extLst>
      <p:ext uri="{BB962C8B-B14F-4D97-AF65-F5344CB8AC3E}">
        <p14:creationId xmlns:p14="http://schemas.microsoft.com/office/powerpoint/2010/main" val="8342650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Cosimo</a:t>
            </a:r>
            <a:r>
              <a:rPr lang="en-US" dirty="0" smtClean="0"/>
              <a:t> </a:t>
            </a:r>
            <a:r>
              <a:rPr lang="en-US" dirty="0" err="1" smtClean="0"/>
              <a:t>d’Medici</a:t>
            </a:r>
            <a:endParaRPr lang="en-US" dirty="0"/>
          </a:p>
        </p:txBody>
      </p:sp>
      <p:sp>
        <p:nvSpPr>
          <p:cNvPr id="4" name="Slide Number Placeholder 3"/>
          <p:cNvSpPr>
            <a:spLocks noGrp="1"/>
          </p:cNvSpPr>
          <p:nvPr>
            <p:ph type="sldNum" sz="quarter" idx="10"/>
          </p:nvPr>
        </p:nvSpPr>
        <p:spPr/>
        <p:txBody>
          <a:bodyPr/>
          <a:lstStyle/>
          <a:p>
            <a:fld id="{D2D3C015-8EEB-9242-B95D-A15677076C4B}" type="slidenum">
              <a:rPr lang="en-US" smtClean="0"/>
              <a:t>1</a:t>
            </a:fld>
            <a:endParaRPr lang="en-US"/>
          </a:p>
        </p:txBody>
      </p:sp>
    </p:spTree>
    <p:extLst>
      <p:ext uri="{BB962C8B-B14F-4D97-AF65-F5344CB8AC3E}">
        <p14:creationId xmlns:p14="http://schemas.microsoft.com/office/powerpoint/2010/main" val="3352319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 10 January, Galileo noted that one of them had disappeared, an observation which he attributed to its being hidden behind Jupiter. Within a few days, he concluded that they were orbiting Jupiter:[95] he had discovered three of Jupiter's four largest satellites (moons). He discovered the fourth on 13 January. Galileo named the group of four the </a:t>
            </a:r>
            <a:r>
              <a:rPr lang="en-US" dirty="0" err="1" smtClean="0"/>
              <a:t>Medicean</a:t>
            </a:r>
            <a:r>
              <a:rPr lang="en-US" dirty="0" smtClean="0"/>
              <a:t> stars, in </a:t>
            </a:r>
            <a:r>
              <a:rPr lang="en-US" dirty="0" err="1" smtClean="0"/>
              <a:t>honour</a:t>
            </a:r>
            <a:r>
              <a:rPr lang="en-US" dirty="0" smtClean="0"/>
              <a:t> of his future patron, </a:t>
            </a:r>
            <a:r>
              <a:rPr lang="en-US" dirty="0" err="1" smtClean="0"/>
              <a:t>Cosimo</a:t>
            </a:r>
            <a:r>
              <a:rPr lang="en-US" dirty="0" smtClean="0"/>
              <a:t> II de' Medici, Grand Duke of Tuscany and </a:t>
            </a:r>
            <a:r>
              <a:rPr lang="en-US" dirty="0" err="1" smtClean="0"/>
              <a:t>Cosimo's</a:t>
            </a:r>
            <a:r>
              <a:rPr lang="en-US" dirty="0" smtClean="0"/>
              <a:t> three brothers.[96] Later astronomers, however, renamed them Galilean satellites in </a:t>
            </a:r>
            <a:r>
              <a:rPr lang="en-US" dirty="0" err="1" smtClean="0"/>
              <a:t>honour</a:t>
            </a:r>
            <a:r>
              <a:rPr lang="en-US" dirty="0" smtClean="0"/>
              <a:t> of their discoverer. These satellites are now called Io, Europa, Ganymede, and </a:t>
            </a:r>
            <a:r>
              <a:rPr lang="en-US" dirty="0" err="1" smtClean="0"/>
              <a:t>Callisto</a:t>
            </a:r>
            <a:r>
              <a:rPr lang="en-US" dirty="0" smtClean="0"/>
              <a:t>.</a:t>
            </a:r>
            <a:endParaRPr lang="en-US" dirty="0"/>
          </a:p>
        </p:txBody>
      </p:sp>
      <p:sp>
        <p:nvSpPr>
          <p:cNvPr id="4" name="Slide Number Placeholder 3"/>
          <p:cNvSpPr>
            <a:spLocks noGrp="1"/>
          </p:cNvSpPr>
          <p:nvPr>
            <p:ph type="sldNum" sz="quarter" idx="10"/>
          </p:nvPr>
        </p:nvSpPr>
        <p:spPr/>
        <p:txBody>
          <a:bodyPr/>
          <a:lstStyle/>
          <a:p>
            <a:fld id="{D2D3C015-8EEB-9242-B95D-A15677076C4B}" type="slidenum">
              <a:rPr lang="en-US" smtClean="0"/>
              <a:t>6</a:t>
            </a:fld>
            <a:endParaRPr lang="en-US"/>
          </a:p>
        </p:txBody>
      </p:sp>
    </p:spTree>
    <p:extLst>
      <p:ext uri="{BB962C8B-B14F-4D97-AF65-F5344CB8AC3E}">
        <p14:creationId xmlns:p14="http://schemas.microsoft.com/office/powerpoint/2010/main" val="3973067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 10 January, Galileo noted that one of them had disappeared, an observation which he attributed to its being hidden behind Jupiter. Within a few days, he concluded that they were orbiting Jupiter:[95] he had discovered three of Jupiter's four largest satellites (moons). He discovered the fourth on 13 January. Galileo named the group of four the </a:t>
            </a:r>
            <a:r>
              <a:rPr lang="en-US" dirty="0" err="1" smtClean="0"/>
              <a:t>Medicean</a:t>
            </a:r>
            <a:r>
              <a:rPr lang="en-US" dirty="0" smtClean="0"/>
              <a:t> stars, in </a:t>
            </a:r>
            <a:r>
              <a:rPr lang="en-US" dirty="0" err="1" smtClean="0"/>
              <a:t>honour</a:t>
            </a:r>
            <a:r>
              <a:rPr lang="en-US" dirty="0" smtClean="0"/>
              <a:t> of his future patron, </a:t>
            </a:r>
            <a:r>
              <a:rPr lang="en-US" dirty="0" err="1" smtClean="0"/>
              <a:t>Cosimo</a:t>
            </a:r>
            <a:r>
              <a:rPr lang="en-US" dirty="0" smtClean="0"/>
              <a:t> II de' Medici, Grand Duke of Tuscany and </a:t>
            </a:r>
            <a:r>
              <a:rPr lang="en-US" dirty="0" err="1" smtClean="0"/>
              <a:t>Cosimo's</a:t>
            </a:r>
            <a:r>
              <a:rPr lang="en-US" dirty="0" smtClean="0"/>
              <a:t> three brothers.[96] Later astronomers, however, renamed them Galilean satellites in </a:t>
            </a:r>
            <a:r>
              <a:rPr lang="en-US" dirty="0" err="1" smtClean="0"/>
              <a:t>honour</a:t>
            </a:r>
            <a:r>
              <a:rPr lang="en-US" dirty="0" smtClean="0"/>
              <a:t> of their discoverer. These satellites are now called Io, Europa, Ganymede, and </a:t>
            </a:r>
            <a:r>
              <a:rPr lang="en-US" dirty="0" err="1" smtClean="0"/>
              <a:t>Callisto</a:t>
            </a:r>
            <a:r>
              <a:rPr lang="en-US" dirty="0" smtClean="0"/>
              <a:t>.</a:t>
            </a:r>
            <a:endParaRPr lang="en-US" dirty="0"/>
          </a:p>
        </p:txBody>
      </p:sp>
      <p:sp>
        <p:nvSpPr>
          <p:cNvPr id="4" name="Slide Number Placeholder 3"/>
          <p:cNvSpPr>
            <a:spLocks noGrp="1"/>
          </p:cNvSpPr>
          <p:nvPr>
            <p:ph type="sldNum" sz="quarter" idx="10"/>
          </p:nvPr>
        </p:nvSpPr>
        <p:spPr/>
        <p:txBody>
          <a:bodyPr/>
          <a:lstStyle/>
          <a:p>
            <a:fld id="{D2D3C015-8EEB-9242-B95D-A15677076C4B}" type="slidenum">
              <a:rPr lang="en-US" smtClean="0"/>
              <a:t>7</a:t>
            </a:fld>
            <a:endParaRPr lang="en-US"/>
          </a:p>
        </p:txBody>
      </p:sp>
    </p:spTree>
    <p:extLst>
      <p:ext uri="{BB962C8B-B14F-4D97-AF65-F5344CB8AC3E}">
        <p14:creationId xmlns:p14="http://schemas.microsoft.com/office/powerpoint/2010/main" val="3973067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 10 January, Galileo noted that one of them had disappeared, an observation which he attributed to its being hidden behind Jupiter. Within a few days, he concluded that they were orbiting Jupiter:[95] he had discovered three of Jupiter's four largest satellites (moons). He discovered the fourth on 13 January. Galileo named the group of four the </a:t>
            </a:r>
            <a:r>
              <a:rPr lang="en-US" dirty="0" err="1" smtClean="0"/>
              <a:t>Medicean</a:t>
            </a:r>
            <a:r>
              <a:rPr lang="en-US" dirty="0" smtClean="0"/>
              <a:t> stars, in </a:t>
            </a:r>
            <a:r>
              <a:rPr lang="en-US" dirty="0" err="1" smtClean="0"/>
              <a:t>honour</a:t>
            </a:r>
            <a:r>
              <a:rPr lang="en-US" dirty="0" smtClean="0"/>
              <a:t> of his future patron, </a:t>
            </a:r>
            <a:r>
              <a:rPr lang="en-US" dirty="0" err="1" smtClean="0"/>
              <a:t>Cosimo</a:t>
            </a:r>
            <a:r>
              <a:rPr lang="en-US" dirty="0" smtClean="0"/>
              <a:t> II de' Medici, Grand Duke of Tuscany and </a:t>
            </a:r>
            <a:r>
              <a:rPr lang="en-US" dirty="0" err="1" smtClean="0"/>
              <a:t>Cosimo's</a:t>
            </a:r>
            <a:r>
              <a:rPr lang="en-US" dirty="0" smtClean="0"/>
              <a:t> three brothers.[96] Later astronomers, however, renamed them Galilean satellites in </a:t>
            </a:r>
            <a:r>
              <a:rPr lang="en-US" dirty="0" err="1" smtClean="0"/>
              <a:t>honour</a:t>
            </a:r>
            <a:r>
              <a:rPr lang="en-US" dirty="0" smtClean="0"/>
              <a:t> of their discoverer. These satellites are now called Io, Europa, Ganymede, and </a:t>
            </a:r>
            <a:r>
              <a:rPr lang="en-US" dirty="0" err="1" smtClean="0"/>
              <a:t>Callisto</a:t>
            </a:r>
            <a:r>
              <a:rPr lang="en-US" dirty="0" smtClean="0"/>
              <a:t>.</a:t>
            </a:r>
            <a:endParaRPr lang="en-US" dirty="0"/>
          </a:p>
        </p:txBody>
      </p:sp>
      <p:sp>
        <p:nvSpPr>
          <p:cNvPr id="4" name="Slide Number Placeholder 3"/>
          <p:cNvSpPr>
            <a:spLocks noGrp="1"/>
          </p:cNvSpPr>
          <p:nvPr>
            <p:ph type="sldNum" sz="quarter" idx="10"/>
          </p:nvPr>
        </p:nvSpPr>
        <p:spPr/>
        <p:txBody>
          <a:bodyPr/>
          <a:lstStyle/>
          <a:p>
            <a:fld id="{D2D3C015-8EEB-9242-B95D-A15677076C4B}" type="slidenum">
              <a:rPr lang="en-US" smtClean="0"/>
              <a:t>8</a:t>
            </a:fld>
            <a:endParaRPr lang="en-US"/>
          </a:p>
        </p:txBody>
      </p:sp>
    </p:spTree>
    <p:extLst>
      <p:ext uri="{BB962C8B-B14F-4D97-AF65-F5344CB8AC3E}">
        <p14:creationId xmlns:p14="http://schemas.microsoft.com/office/powerpoint/2010/main" val="3973067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a:t>
            </a:r>
            <a:endParaRPr lang="en-US" dirty="0"/>
          </a:p>
        </p:txBody>
      </p:sp>
      <p:sp>
        <p:nvSpPr>
          <p:cNvPr id="4" name="Slide Number Placeholder 3"/>
          <p:cNvSpPr>
            <a:spLocks noGrp="1"/>
          </p:cNvSpPr>
          <p:nvPr>
            <p:ph type="sldNum" sz="quarter" idx="10"/>
          </p:nvPr>
        </p:nvSpPr>
        <p:spPr/>
        <p:txBody>
          <a:bodyPr/>
          <a:lstStyle/>
          <a:p>
            <a:pPr>
              <a:defRPr/>
            </a:pPr>
            <a:fld id="{A94992CF-7B24-AA49-AC6B-AECB7A59830E}" type="slidenum">
              <a:rPr lang="en-US" smtClean="0"/>
              <a:pPr>
                <a:defRPr/>
              </a:pPr>
              <a:t>10</a:t>
            </a:fld>
            <a:endParaRPr lang="en-US"/>
          </a:p>
        </p:txBody>
      </p:sp>
    </p:spTree>
    <p:extLst>
      <p:ext uri="{BB962C8B-B14F-4D97-AF65-F5344CB8AC3E}">
        <p14:creationId xmlns:p14="http://schemas.microsoft.com/office/powerpoint/2010/main" val="3248907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a:ln/>
        </p:spPr>
      </p:sp>
      <p:sp>
        <p:nvSpPr>
          <p:cNvPr id="675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Include URL</a:t>
            </a:r>
          </a:p>
        </p:txBody>
      </p:sp>
      <p:sp>
        <p:nvSpPr>
          <p:cNvPr id="675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800" b="1">
                <a:solidFill>
                  <a:schemeClr val="bg1"/>
                </a:solidFill>
                <a:latin typeface="Book Antiqua" charset="0"/>
                <a:ea typeface="ＭＳ Ｐゴシック" charset="0"/>
                <a:cs typeface="ＭＳ Ｐゴシック" charset="0"/>
              </a:defRPr>
            </a:lvl1pPr>
            <a:lvl2pPr marL="742950" indent="-285750" defTabSz="927100">
              <a:defRPr sz="2800" b="1">
                <a:solidFill>
                  <a:schemeClr val="bg1"/>
                </a:solidFill>
                <a:latin typeface="Book Antiqua" charset="0"/>
                <a:ea typeface="ＭＳ Ｐゴシック" charset="0"/>
              </a:defRPr>
            </a:lvl2pPr>
            <a:lvl3pPr marL="1143000" indent="-228600" defTabSz="927100">
              <a:defRPr sz="2800" b="1">
                <a:solidFill>
                  <a:schemeClr val="bg1"/>
                </a:solidFill>
                <a:latin typeface="Book Antiqua" charset="0"/>
                <a:ea typeface="ＭＳ Ｐゴシック" charset="0"/>
              </a:defRPr>
            </a:lvl3pPr>
            <a:lvl4pPr marL="1600200" indent="-228600" defTabSz="927100">
              <a:defRPr sz="2800" b="1">
                <a:solidFill>
                  <a:schemeClr val="bg1"/>
                </a:solidFill>
                <a:latin typeface="Book Antiqua" charset="0"/>
                <a:ea typeface="ＭＳ Ｐゴシック" charset="0"/>
              </a:defRPr>
            </a:lvl4pPr>
            <a:lvl5pPr marL="2057400" indent="-228600" defTabSz="927100">
              <a:defRPr sz="2800" b="1">
                <a:solidFill>
                  <a:schemeClr val="bg1"/>
                </a:solidFill>
                <a:latin typeface="Book Antiqua" charset="0"/>
                <a:ea typeface="ＭＳ Ｐゴシック" charset="0"/>
              </a:defRPr>
            </a:lvl5pPr>
            <a:lvl6pPr marL="2514600" indent="-228600" algn="ctr" defTabSz="927100" eaLnBrk="0" fontAlgn="base" hangingPunct="0">
              <a:spcBef>
                <a:spcPct val="20000"/>
              </a:spcBef>
              <a:spcAft>
                <a:spcPct val="0"/>
              </a:spcAft>
              <a:buClr>
                <a:srgbClr val="FF0000"/>
              </a:buClr>
              <a:buFont typeface="Wingdings" charset="0"/>
              <a:defRPr sz="2800" b="1">
                <a:solidFill>
                  <a:schemeClr val="bg1"/>
                </a:solidFill>
                <a:latin typeface="Book Antiqua" charset="0"/>
                <a:ea typeface="ＭＳ Ｐゴシック" charset="0"/>
              </a:defRPr>
            </a:lvl6pPr>
            <a:lvl7pPr marL="2971800" indent="-228600" algn="ctr" defTabSz="927100" eaLnBrk="0" fontAlgn="base" hangingPunct="0">
              <a:spcBef>
                <a:spcPct val="20000"/>
              </a:spcBef>
              <a:spcAft>
                <a:spcPct val="0"/>
              </a:spcAft>
              <a:buClr>
                <a:srgbClr val="FF0000"/>
              </a:buClr>
              <a:buFont typeface="Wingdings" charset="0"/>
              <a:defRPr sz="2800" b="1">
                <a:solidFill>
                  <a:schemeClr val="bg1"/>
                </a:solidFill>
                <a:latin typeface="Book Antiqua" charset="0"/>
                <a:ea typeface="ＭＳ Ｐゴシック" charset="0"/>
              </a:defRPr>
            </a:lvl7pPr>
            <a:lvl8pPr marL="3429000" indent="-228600" algn="ctr" defTabSz="927100" eaLnBrk="0" fontAlgn="base" hangingPunct="0">
              <a:spcBef>
                <a:spcPct val="20000"/>
              </a:spcBef>
              <a:spcAft>
                <a:spcPct val="0"/>
              </a:spcAft>
              <a:buClr>
                <a:srgbClr val="FF0000"/>
              </a:buClr>
              <a:buFont typeface="Wingdings" charset="0"/>
              <a:defRPr sz="2800" b="1">
                <a:solidFill>
                  <a:schemeClr val="bg1"/>
                </a:solidFill>
                <a:latin typeface="Book Antiqua" charset="0"/>
                <a:ea typeface="ＭＳ Ｐゴシック" charset="0"/>
              </a:defRPr>
            </a:lvl8pPr>
            <a:lvl9pPr marL="3886200" indent="-228600" algn="ctr" defTabSz="927100" eaLnBrk="0" fontAlgn="base" hangingPunct="0">
              <a:spcBef>
                <a:spcPct val="20000"/>
              </a:spcBef>
              <a:spcAft>
                <a:spcPct val="0"/>
              </a:spcAft>
              <a:buClr>
                <a:srgbClr val="FF0000"/>
              </a:buClr>
              <a:buFont typeface="Wingdings" charset="0"/>
              <a:defRPr sz="2800" b="1">
                <a:solidFill>
                  <a:schemeClr val="bg1"/>
                </a:solidFill>
                <a:latin typeface="Book Antiqua" charset="0"/>
                <a:ea typeface="ＭＳ Ｐゴシック" charset="0"/>
              </a:defRPr>
            </a:lvl9pPr>
          </a:lstStyle>
          <a:p>
            <a:fld id="{3DD2E6A1-2ADE-DC48-893F-9383C55FBE5A}" type="slidenum">
              <a:rPr lang="en-US" sz="1200" b="0">
                <a:solidFill>
                  <a:schemeClr val="tx1"/>
                </a:solidFill>
                <a:latin typeface="Times New Roman" charset="0"/>
              </a:rPr>
              <a:pPr/>
              <a:t>12</a:t>
            </a:fld>
            <a:endParaRPr lang="en-US" sz="1200" b="0">
              <a:solidFill>
                <a:schemeClr val="tx1"/>
              </a:solidFill>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76CD4986-6B2A-BE44-8295-5358E2AFB858}" type="datetimeFigureOut">
              <a:rPr lang="en-US" smtClean="0"/>
              <a:t>05/11/14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3FD33-073E-0F47-9846-AAA21697F194}" type="slidenum">
              <a:rPr lang="en-US" smtClean="0"/>
              <a:t>‹#›</a:t>
            </a:fld>
            <a:endParaRPr lang="en-US"/>
          </a:p>
        </p:txBody>
      </p:sp>
    </p:spTree>
    <p:extLst>
      <p:ext uri="{BB962C8B-B14F-4D97-AF65-F5344CB8AC3E}">
        <p14:creationId xmlns:p14="http://schemas.microsoft.com/office/powerpoint/2010/main" val="2459449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76CD4986-6B2A-BE44-8295-5358E2AFB858}" type="datetimeFigureOut">
              <a:rPr lang="en-US" smtClean="0"/>
              <a:t>05/11/14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3FD33-073E-0F47-9846-AAA21697F194}" type="slidenum">
              <a:rPr lang="en-US" smtClean="0"/>
              <a:t>‹#›</a:t>
            </a:fld>
            <a:endParaRPr lang="en-US"/>
          </a:p>
        </p:txBody>
      </p:sp>
    </p:spTree>
    <p:extLst>
      <p:ext uri="{BB962C8B-B14F-4D97-AF65-F5344CB8AC3E}">
        <p14:creationId xmlns:p14="http://schemas.microsoft.com/office/powerpoint/2010/main" val="1474943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76CD4986-6B2A-BE44-8295-5358E2AFB858}" type="datetimeFigureOut">
              <a:rPr lang="en-US" smtClean="0"/>
              <a:t>05/11/14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3FD33-073E-0F47-9846-AAA21697F194}" type="slidenum">
              <a:rPr lang="en-US" smtClean="0"/>
              <a:t>‹#›</a:t>
            </a:fld>
            <a:endParaRPr lang="en-US"/>
          </a:p>
        </p:txBody>
      </p:sp>
    </p:spTree>
    <p:extLst>
      <p:ext uri="{BB962C8B-B14F-4D97-AF65-F5344CB8AC3E}">
        <p14:creationId xmlns:p14="http://schemas.microsoft.com/office/powerpoint/2010/main" val="3267095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76CD4986-6B2A-BE44-8295-5358E2AFB858}" type="datetimeFigureOut">
              <a:rPr lang="en-US" smtClean="0"/>
              <a:t>05/11/14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3FD33-073E-0F47-9846-AAA21697F194}" type="slidenum">
              <a:rPr lang="en-US" smtClean="0"/>
              <a:t>‹#›</a:t>
            </a:fld>
            <a:endParaRPr lang="en-US"/>
          </a:p>
        </p:txBody>
      </p:sp>
    </p:spTree>
    <p:extLst>
      <p:ext uri="{BB962C8B-B14F-4D97-AF65-F5344CB8AC3E}">
        <p14:creationId xmlns:p14="http://schemas.microsoft.com/office/powerpoint/2010/main" val="3244557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76CD4986-6B2A-BE44-8295-5358E2AFB858}" type="datetimeFigureOut">
              <a:rPr lang="en-US" smtClean="0"/>
              <a:t>05/11/14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3FD33-073E-0F47-9846-AAA21697F194}" type="slidenum">
              <a:rPr lang="en-US" smtClean="0"/>
              <a:t>‹#›</a:t>
            </a:fld>
            <a:endParaRPr lang="en-US"/>
          </a:p>
        </p:txBody>
      </p:sp>
    </p:spTree>
    <p:extLst>
      <p:ext uri="{BB962C8B-B14F-4D97-AF65-F5344CB8AC3E}">
        <p14:creationId xmlns:p14="http://schemas.microsoft.com/office/powerpoint/2010/main" val="4247238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76CD4986-6B2A-BE44-8295-5358E2AFB858}" type="datetimeFigureOut">
              <a:rPr lang="en-US" smtClean="0"/>
              <a:t>05/11/14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73FD33-073E-0F47-9846-AAA21697F194}" type="slidenum">
              <a:rPr lang="en-US" smtClean="0"/>
              <a:t>‹#›</a:t>
            </a:fld>
            <a:endParaRPr lang="en-US"/>
          </a:p>
        </p:txBody>
      </p:sp>
    </p:spTree>
    <p:extLst>
      <p:ext uri="{BB962C8B-B14F-4D97-AF65-F5344CB8AC3E}">
        <p14:creationId xmlns:p14="http://schemas.microsoft.com/office/powerpoint/2010/main" val="2804087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76CD4986-6B2A-BE44-8295-5358E2AFB858}" type="datetimeFigureOut">
              <a:rPr lang="en-US" smtClean="0"/>
              <a:t>05/11/14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73FD33-073E-0F47-9846-AAA21697F194}" type="slidenum">
              <a:rPr lang="en-US" smtClean="0"/>
              <a:t>‹#›</a:t>
            </a:fld>
            <a:endParaRPr lang="en-US"/>
          </a:p>
        </p:txBody>
      </p:sp>
    </p:spTree>
    <p:extLst>
      <p:ext uri="{BB962C8B-B14F-4D97-AF65-F5344CB8AC3E}">
        <p14:creationId xmlns:p14="http://schemas.microsoft.com/office/powerpoint/2010/main" val="1328942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76CD4986-6B2A-BE44-8295-5358E2AFB858}" type="datetimeFigureOut">
              <a:rPr lang="en-US" smtClean="0"/>
              <a:t>05/11/14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73FD33-073E-0F47-9846-AAA21697F194}" type="slidenum">
              <a:rPr lang="en-US" smtClean="0"/>
              <a:t>‹#›</a:t>
            </a:fld>
            <a:endParaRPr lang="en-US"/>
          </a:p>
        </p:txBody>
      </p:sp>
    </p:spTree>
    <p:extLst>
      <p:ext uri="{BB962C8B-B14F-4D97-AF65-F5344CB8AC3E}">
        <p14:creationId xmlns:p14="http://schemas.microsoft.com/office/powerpoint/2010/main" val="575943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CD4986-6B2A-BE44-8295-5358E2AFB858}" type="datetimeFigureOut">
              <a:rPr lang="en-US" smtClean="0"/>
              <a:t>05/11/14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73FD33-073E-0F47-9846-AAA21697F194}" type="slidenum">
              <a:rPr lang="en-US" smtClean="0"/>
              <a:t>‹#›</a:t>
            </a:fld>
            <a:endParaRPr lang="en-US"/>
          </a:p>
        </p:txBody>
      </p:sp>
    </p:spTree>
    <p:extLst>
      <p:ext uri="{BB962C8B-B14F-4D97-AF65-F5344CB8AC3E}">
        <p14:creationId xmlns:p14="http://schemas.microsoft.com/office/powerpoint/2010/main" val="2053592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76CD4986-6B2A-BE44-8295-5358E2AFB858}" type="datetimeFigureOut">
              <a:rPr lang="en-US" smtClean="0"/>
              <a:t>05/11/14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73FD33-073E-0F47-9846-AAA21697F194}" type="slidenum">
              <a:rPr lang="en-US" smtClean="0"/>
              <a:t>‹#›</a:t>
            </a:fld>
            <a:endParaRPr lang="en-US"/>
          </a:p>
        </p:txBody>
      </p:sp>
    </p:spTree>
    <p:extLst>
      <p:ext uri="{BB962C8B-B14F-4D97-AF65-F5344CB8AC3E}">
        <p14:creationId xmlns:p14="http://schemas.microsoft.com/office/powerpoint/2010/main" val="1097267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76CD4986-6B2A-BE44-8295-5358E2AFB858}" type="datetimeFigureOut">
              <a:rPr lang="en-US" smtClean="0"/>
              <a:t>05/11/14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73FD33-073E-0F47-9846-AAA21697F194}" type="slidenum">
              <a:rPr lang="en-US" smtClean="0"/>
              <a:t>‹#›</a:t>
            </a:fld>
            <a:endParaRPr lang="en-US"/>
          </a:p>
        </p:txBody>
      </p:sp>
    </p:spTree>
    <p:extLst>
      <p:ext uri="{BB962C8B-B14F-4D97-AF65-F5344CB8AC3E}">
        <p14:creationId xmlns:p14="http://schemas.microsoft.com/office/powerpoint/2010/main" val="386766074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CD4986-6B2A-BE44-8295-5358E2AFB858}" type="datetimeFigureOut">
              <a:rPr lang="en-US" smtClean="0"/>
              <a:t>05/11/14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73FD33-073E-0F47-9846-AAA21697F194}" type="slidenum">
              <a:rPr lang="en-US" smtClean="0"/>
              <a:t>‹#›</a:t>
            </a:fld>
            <a:endParaRPr lang="en-US"/>
          </a:p>
        </p:txBody>
      </p:sp>
    </p:spTree>
    <p:extLst>
      <p:ext uri="{BB962C8B-B14F-4D97-AF65-F5344CB8AC3E}">
        <p14:creationId xmlns:p14="http://schemas.microsoft.com/office/powerpoint/2010/main" val="11726351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 Id="rId3" Type="http://schemas.openxmlformats.org/officeDocument/2006/relationships/image" Target="../media/image5.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9700"/>
            <a:ext cx="7772400" cy="1470025"/>
          </a:xfrm>
        </p:spPr>
        <p:txBody>
          <a:bodyPr/>
          <a:lstStyle/>
          <a:p>
            <a:r>
              <a:rPr lang="en-US" dirty="0" smtClean="0"/>
              <a:t>Summary</a:t>
            </a:r>
            <a:endParaRPr lang="en-US" dirty="0"/>
          </a:p>
        </p:txBody>
      </p:sp>
      <p:sp>
        <p:nvSpPr>
          <p:cNvPr id="3" name="Subtitle 2"/>
          <p:cNvSpPr>
            <a:spLocks noGrp="1"/>
          </p:cNvSpPr>
          <p:nvPr>
            <p:ph type="subTitle" idx="1"/>
          </p:nvPr>
        </p:nvSpPr>
        <p:spPr>
          <a:xfrm>
            <a:off x="1371600" y="1836046"/>
            <a:ext cx="6400800" cy="1752600"/>
          </a:xfrm>
        </p:spPr>
        <p:txBody>
          <a:bodyPr/>
          <a:lstStyle/>
          <a:p>
            <a:endParaRPr lang="en-US" dirty="0" smtClean="0"/>
          </a:p>
          <a:p>
            <a:r>
              <a:rPr lang="en-US" dirty="0" smtClean="0"/>
              <a:t>				Presentations online shortly</a:t>
            </a:r>
          </a:p>
          <a:p>
            <a:endParaRPr lang="en-US" dirty="0"/>
          </a:p>
        </p:txBody>
      </p:sp>
      <p:pic>
        <p:nvPicPr>
          <p:cNvPr id="4" name="Picture 3"/>
          <p:cNvPicPr>
            <a:picLocks noChangeAspect="1"/>
          </p:cNvPicPr>
          <p:nvPr/>
        </p:nvPicPr>
        <p:blipFill>
          <a:blip r:embed="rId3"/>
          <a:stretch>
            <a:fillRect/>
          </a:stretch>
        </p:blipFill>
        <p:spPr>
          <a:xfrm>
            <a:off x="0" y="2882900"/>
            <a:ext cx="3111500" cy="3975100"/>
          </a:xfrm>
          <a:prstGeom prst="rect">
            <a:avLst/>
          </a:prstGeom>
        </p:spPr>
      </p:pic>
      <p:pic>
        <p:nvPicPr>
          <p:cNvPr id="5" name="Picture 4" descr="opt_col_bi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1733" y="3804919"/>
            <a:ext cx="2279904" cy="2926080"/>
          </a:xfrm>
          <a:prstGeom prst="rect">
            <a:avLst/>
          </a:prstGeom>
        </p:spPr>
      </p:pic>
      <p:pic>
        <p:nvPicPr>
          <p:cNvPr id="6" name="Picture 5"/>
          <p:cNvPicPr>
            <a:picLocks noChangeAspect="1"/>
          </p:cNvPicPr>
          <p:nvPr/>
        </p:nvPicPr>
        <p:blipFill>
          <a:blip r:embed="rId5"/>
          <a:stretch>
            <a:fillRect/>
          </a:stretch>
        </p:blipFill>
        <p:spPr>
          <a:xfrm>
            <a:off x="3354614" y="4394562"/>
            <a:ext cx="2870200" cy="1079500"/>
          </a:xfrm>
          <a:prstGeom prst="rect">
            <a:avLst/>
          </a:prstGeom>
          <a:solidFill>
            <a:schemeClr val="tx1"/>
          </a:solidFill>
        </p:spPr>
      </p:pic>
      <p:sp>
        <p:nvSpPr>
          <p:cNvPr id="7" name="Rectangle 6"/>
          <p:cNvSpPr/>
          <p:nvPr/>
        </p:nvSpPr>
        <p:spPr>
          <a:xfrm>
            <a:off x="3111500" y="4025230"/>
            <a:ext cx="3339676" cy="369332"/>
          </a:xfrm>
          <a:prstGeom prst="rect">
            <a:avLst/>
          </a:prstGeom>
        </p:spPr>
        <p:txBody>
          <a:bodyPr wrap="none">
            <a:spAutoFit/>
          </a:bodyPr>
          <a:lstStyle/>
          <a:p>
            <a:r>
              <a:rPr lang="en-US" dirty="0" err="1" smtClean="0"/>
              <a:t>Arcetri</a:t>
            </a:r>
            <a:r>
              <a:rPr lang="en-US" dirty="0" smtClean="0"/>
              <a:t> Astrophysical Observatory</a:t>
            </a:r>
            <a:endParaRPr lang="en-US" dirty="0"/>
          </a:p>
        </p:txBody>
      </p:sp>
    </p:spTree>
    <p:extLst>
      <p:ext uri="{BB962C8B-B14F-4D97-AF65-F5344CB8AC3E}">
        <p14:creationId xmlns:p14="http://schemas.microsoft.com/office/powerpoint/2010/main" val="123743553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6900" y="1600200"/>
            <a:ext cx="7785100"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2" descr="diagr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2900" y="1831975"/>
            <a:ext cx="85471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diagram-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842" y="1600200"/>
            <a:ext cx="8542430" cy="5486400"/>
          </a:xfrm>
          <a:prstGeom prst="rect">
            <a:avLst/>
          </a:prstGeom>
        </p:spPr>
      </p:pic>
      <p:sp>
        <p:nvSpPr>
          <p:cNvPr id="2" name="Title 1"/>
          <p:cNvSpPr>
            <a:spLocks noGrp="1"/>
          </p:cNvSpPr>
          <p:nvPr>
            <p:ph type="title"/>
          </p:nvPr>
        </p:nvSpPr>
        <p:spPr>
          <a:xfrm>
            <a:off x="172440" y="381000"/>
            <a:ext cx="8458200" cy="685800"/>
          </a:xfrm>
        </p:spPr>
        <p:txBody>
          <a:bodyPr>
            <a:normAutofit fontScale="90000"/>
          </a:bodyPr>
          <a:lstStyle/>
          <a:p>
            <a:pPr>
              <a:defRPr/>
            </a:pPr>
            <a:r>
              <a:rPr lang="en-US" dirty="0" smtClean="0">
                <a:latin typeface="Book Antiqua" charset="0"/>
                <a:ea typeface="ＭＳ Ｐゴシック" charset="0"/>
                <a:cs typeface="ＭＳ Ｐゴシック" charset="0"/>
              </a:rPr>
              <a:t>The science problem</a:t>
            </a:r>
            <a:endParaRPr lang="en-US" dirty="0">
              <a:latin typeface="Book Antiqua" charset="0"/>
              <a:ea typeface="ＭＳ Ｐゴシック" charset="0"/>
              <a:cs typeface="ＭＳ Ｐゴシック" charset="0"/>
            </a:endParaRPr>
          </a:p>
        </p:txBody>
      </p:sp>
      <p:sp>
        <p:nvSpPr>
          <p:cNvPr id="20484" name="TextBox 4"/>
          <p:cNvSpPr txBox="1">
            <a:spLocks noChangeArrowheads="1"/>
          </p:cNvSpPr>
          <p:nvPr/>
        </p:nvSpPr>
        <p:spPr bwMode="auto">
          <a:xfrm>
            <a:off x="2573338" y="2600325"/>
            <a:ext cx="1770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bg1"/>
                </a:solidFill>
                <a:latin typeface="Book Antiqua" charset="0"/>
                <a:ea typeface="ＭＳ Ｐゴシック" charset="0"/>
                <a:cs typeface="ＭＳ Ｐゴシック" charset="0"/>
              </a:defRPr>
            </a:lvl1pPr>
            <a:lvl2pPr marL="742950" indent="-285750">
              <a:defRPr sz="2800" b="1">
                <a:solidFill>
                  <a:schemeClr val="bg1"/>
                </a:solidFill>
                <a:latin typeface="Book Antiqua" charset="0"/>
                <a:ea typeface="ＭＳ Ｐゴシック" charset="0"/>
              </a:defRPr>
            </a:lvl2pPr>
            <a:lvl3pPr marL="1143000" indent="-228600">
              <a:defRPr sz="2800" b="1">
                <a:solidFill>
                  <a:schemeClr val="bg1"/>
                </a:solidFill>
                <a:latin typeface="Book Antiqua" charset="0"/>
                <a:ea typeface="ＭＳ Ｐゴシック" charset="0"/>
              </a:defRPr>
            </a:lvl3pPr>
            <a:lvl4pPr marL="1600200" indent="-228600">
              <a:defRPr sz="2800" b="1">
                <a:solidFill>
                  <a:schemeClr val="bg1"/>
                </a:solidFill>
                <a:latin typeface="Book Antiqua" charset="0"/>
                <a:ea typeface="ＭＳ Ｐゴシック" charset="0"/>
              </a:defRPr>
            </a:lvl4pPr>
            <a:lvl5pPr marL="2057400" indent="-228600">
              <a:defRPr sz="2800" b="1">
                <a:solidFill>
                  <a:schemeClr val="bg1"/>
                </a:solidFill>
                <a:latin typeface="Book Antiqua" charset="0"/>
                <a:ea typeface="ＭＳ Ｐゴシック" charset="0"/>
              </a:defRPr>
            </a:lvl5pPr>
            <a:lvl6pPr marL="2514600" indent="-228600" algn="ctr" eaLnBrk="0" fontAlgn="base" hangingPunct="0">
              <a:spcBef>
                <a:spcPct val="20000"/>
              </a:spcBef>
              <a:spcAft>
                <a:spcPct val="0"/>
              </a:spcAft>
              <a:buClr>
                <a:srgbClr val="FF0000"/>
              </a:buClr>
              <a:buFont typeface="Wingdings" charset="0"/>
              <a:defRPr sz="2800" b="1">
                <a:solidFill>
                  <a:schemeClr val="bg1"/>
                </a:solidFill>
                <a:latin typeface="Book Antiqua" charset="0"/>
                <a:ea typeface="ＭＳ Ｐゴシック" charset="0"/>
              </a:defRPr>
            </a:lvl6pPr>
            <a:lvl7pPr marL="2971800" indent="-228600" algn="ctr" eaLnBrk="0" fontAlgn="base" hangingPunct="0">
              <a:spcBef>
                <a:spcPct val="20000"/>
              </a:spcBef>
              <a:spcAft>
                <a:spcPct val="0"/>
              </a:spcAft>
              <a:buClr>
                <a:srgbClr val="FF0000"/>
              </a:buClr>
              <a:buFont typeface="Wingdings" charset="0"/>
              <a:defRPr sz="2800" b="1">
                <a:solidFill>
                  <a:schemeClr val="bg1"/>
                </a:solidFill>
                <a:latin typeface="Book Antiqua" charset="0"/>
                <a:ea typeface="ＭＳ Ｐゴシック" charset="0"/>
              </a:defRPr>
            </a:lvl7pPr>
            <a:lvl8pPr marL="3429000" indent="-228600" algn="ctr" eaLnBrk="0" fontAlgn="base" hangingPunct="0">
              <a:spcBef>
                <a:spcPct val="20000"/>
              </a:spcBef>
              <a:spcAft>
                <a:spcPct val="0"/>
              </a:spcAft>
              <a:buClr>
                <a:srgbClr val="FF0000"/>
              </a:buClr>
              <a:buFont typeface="Wingdings" charset="0"/>
              <a:defRPr sz="2800" b="1">
                <a:solidFill>
                  <a:schemeClr val="bg1"/>
                </a:solidFill>
                <a:latin typeface="Book Antiqua" charset="0"/>
                <a:ea typeface="ＭＳ Ｐゴシック" charset="0"/>
              </a:defRPr>
            </a:lvl8pPr>
            <a:lvl9pPr marL="3886200" indent="-228600" algn="ctr" eaLnBrk="0" fontAlgn="base" hangingPunct="0">
              <a:spcBef>
                <a:spcPct val="20000"/>
              </a:spcBef>
              <a:spcAft>
                <a:spcPct val="0"/>
              </a:spcAft>
              <a:buClr>
                <a:srgbClr val="FF0000"/>
              </a:buClr>
              <a:buFont typeface="Wingdings" charset="0"/>
              <a:defRPr sz="2800" b="1">
                <a:solidFill>
                  <a:schemeClr val="bg1"/>
                </a:solidFill>
                <a:latin typeface="Book Antiqua" charset="0"/>
                <a:ea typeface="ＭＳ Ｐゴシック" charset="0"/>
              </a:defRPr>
            </a:lvl9pPr>
          </a:lstStyle>
          <a:p>
            <a:r>
              <a:rPr lang="en-US">
                <a:solidFill>
                  <a:srgbClr val="FF0000"/>
                </a:solidFill>
              </a:rPr>
              <a:t>M dwarfs</a:t>
            </a:r>
          </a:p>
        </p:txBody>
      </p:sp>
      <p:sp>
        <p:nvSpPr>
          <p:cNvPr id="20485" name="TextBox 5"/>
          <p:cNvSpPr txBox="1">
            <a:spLocks noChangeArrowheads="1"/>
          </p:cNvSpPr>
          <p:nvPr/>
        </p:nvSpPr>
        <p:spPr bwMode="auto">
          <a:xfrm>
            <a:off x="5257800" y="1752600"/>
            <a:ext cx="3006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bg1"/>
                </a:solidFill>
                <a:latin typeface="Book Antiqua" charset="0"/>
                <a:ea typeface="ＭＳ Ｐゴシック" charset="0"/>
                <a:cs typeface="ＭＳ Ｐゴシック" charset="0"/>
              </a:defRPr>
            </a:lvl1pPr>
            <a:lvl2pPr marL="742950" indent="-285750">
              <a:defRPr sz="2800" b="1">
                <a:solidFill>
                  <a:schemeClr val="bg1"/>
                </a:solidFill>
                <a:latin typeface="Book Antiqua" charset="0"/>
                <a:ea typeface="ＭＳ Ｐゴシック" charset="0"/>
              </a:defRPr>
            </a:lvl2pPr>
            <a:lvl3pPr marL="1143000" indent="-228600">
              <a:defRPr sz="2800" b="1">
                <a:solidFill>
                  <a:schemeClr val="bg1"/>
                </a:solidFill>
                <a:latin typeface="Book Antiqua" charset="0"/>
                <a:ea typeface="ＭＳ Ｐゴシック" charset="0"/>
              </a:defRPr>
            </a:lvl3pPr>
            <a:lvl4pPr marL="1600200" indent="-228600">
              <a:defRPr sz="2800" b="1">
                <a:solidFill>
                  <a:schemeClr val="bg1"/>
                </a:solidFill>
                <a:latin typeface="Book Antiqua" charset="0"/>
                <a:ea typeface="ＭＳ Ｐゴシック" charset="0"/>
              </a:defRPr>
            </a:lvl4pPr>
            <a:lvl5pPr marL="2057400" indent="-228600">
              <a:defRPr sz="2800" b="1">
                <a:solidFill>
                  <a:schemeClr val="bg1"/>
                </a:solidFill>
                <a:latin typeface="Book Antiqua" charset="0"/>
                <a:ea typeface="ＭＳ Ｐゴシック" charset="0"/>
              </a:defRPr>
            </a:lvl5pPr>
            <a:lvl6pPr marL="2514600" indent="-228600" algn="ctr" eaLnBrk="0" fontAlgn="base" hangingPunct="0">
              <a:spcBef>
                <a:spcPct val="20000"/>
              </a:spcBef>
              <a:spcAft>
                <a:spcPct val="0"/>
              </a:spcAft>
              <a:buClr>
                <a:srgbClr val="FF0000"/>
              </a:buClr>
              <a:buFont typeface="Wingdings" charset="0"/>
              <a:defRPr sz="2800" b="1">
                <a:solidFill>
                  <a:schemeClr val="bg1"/>
                </a:solidFill>
                <a:latin typeface="Book Antiqua" charset="0"/>
                <a:ea typeface="ＭＳ Ｐゴシック" charset="0"/>
              </a:defRPr>
            </a:lvl6pPr>
            <a:lvl7pPr marL="2971800" indent="-228600" algn="ctr" eaLnBrk="0" fontAlgn="base" hangingPunct="0">
              <a:spcBef>
                <a:spcPct val="20000"/>
              </a:spcBef>
              <a:spcAft>
                <a:spcPct val="0"/>
              </a:spcAft>
              <a:buClr>
                <a:srgbClr val="FF0000"/>
              </a:buClr>
              <a:buFont typeface="Wingdings" charset="0"/>
              <a:defRPr sz="2800" b="1">
                <a:solidFill>
                  <a:schemeClr val="bg1"/>
                </a:solidFill>
                <a:latin typeface="Book Antiqua" charset="0"/>
                <a:ea typeface="ＭＳ Ｐゴシック" charset="0"/>
              </a:defRPr>
            </a:lvl7pPr>
            <a:lvl8pPr marL="3429000" indent="-228600" algn="ctr" eaLnBrk="0" fontAlgn="base" hangingPunct="0">
              <a:spcBef>
                <a:spcPct val="20000"/>
              </a:spcBef>
              <a:spcAft>
                <a:spcPct val="0"/>
              </a:spcAft>
              <a:buClr>
                <a:srgbClr val="FF0000"/>
              </a:buClr>
              <a:buFont typeface="Wingdings" charset="0"/>
              <a:defRPr sz="2800" b="1">
                <a:solidFill>
                  <a:schemeClr val="bg1"/>
                </a:solidFill>
                <a:latin typeface="Book Antiqua" charset="0"/>
                <a:ea typeface="ＭＳ Ｐゴシック" charset="0"/>
              </a:defRPr>
            </a:lvl8pPr>
            <a:lvl9pPr marL="3886200" indent="-228600" algn="ctr" eaLnBrk="0" fontAlgn="base" hangingPunct="0">
              <a:spcBef>
                <a:spcPct val="20000"/>
              </a:spcBef>
              <a:spcAft>
                <a:spcPct val="0"/>
              </a:spcAft>
              <a:buClr>
                <a:srgbClr val="FF0000"/>
              </a:buClr>
              <a:buFont typeface="Wingdings" charset="0"/>
              <a:defRPr sz="2800" b="1">
                <a:solidFill>
                  <a:schemeClr val="bg1"/>
                </a:solidFill>
                <a:latin typeface="Book Antiqua" charset="0"/>
                <a:ea typeface="ＭＳ Ｐゴシック" charset="0"/>
              </a:defRPr>
            </a:lvl9pPr>
          </a:lstStyle>
          <a:p>
            <a:r>
              <a:rPr lang="en-US">
                <a:solidFill>
                  <a:srgbClr val="FF0000"/>
                </a:solidFill>
              </a:rPr>
              <a:t>K, G, F, A dwarfs</a:t>
            </a:r>
          </a:p>
        </p:txBody>
      </p:sp>
      <p:cxnSp>
        <p:nvCxnSpPr>
          <p:cNvPr id="20486" name="Straight Arrow Connector 7"/>
          <p:cNvCxnSpPr>
            <a:cxnSpLocks noChangeShapeType="1"/>
          </p:cNvCxnSpPr>
          <p:nvPr/>
        </p:nvCxnSpPr>
        <p:spPr bwMode="auto">
          <a:xfrm>
            <a:off x="4419600" y="2895600"/>
            <a:ext cx="685800" cy="1588"/>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0487" name="Straight Arrow Connector 9"/>
          <p:cNvCxnSpPr>
            <a:cxnSpLocks noChangeShapeType="1"/>
          </p:cNvCxnSpPr>
          <p:nvPr/>
        </p:nvCxnSpPr>
        <p:spPr bwMode="auto">
          <a:xfrm rot="10800000">
            <a:off x="5029200" y="2133600"/>
            <a:ext cx="304800" cy="1588"/>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0488" name="Straight Arrow Connector 11"/>
          <p:cNvCxnSpPr>
            <a:cxnSpLocks noChangeShapeType="1"/>
          </p:cNvCxnSpPr>
          <p:nvPr/>
        </p:nvCxnSpPr>
        <p:spPr bwMode="auto">
          <a:xfrm rot="10800000">
            <a:off x="1371600" y="2895600"/>
            <a:ext cx="1143000" cy="1588"/>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90025749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088" y="-3144838"/>
            <a:ext cx="10006013" cy="1000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1143000"/>
            <a:ext cx="7696200" cy="685800"/>
          </a:xfrm>
        </p:spPr>
        <p:txBody>
          <a:bodyPr>
            <a:normAutofit fontScale="90000"/>
          </a:bodyPr>
          <a:lstStyle/>
          <a:p>
            <a:pPr>
              <a:defRPr/>
            </a:pPr>
            <a:r>
              <a:rPr lang="en-US" b="1" dirty="0" smtClean="0">
                <a:solidFill>
                  <a:srgbClr val="FF0000"/>
                </a:solidFill>
                <a:effectLst>
                  <a:outerShdw blurRad="38100" dist="38100" dir="2700000" algn="tl">
                    <a:srgbClr val="DDDDDD"/>
                  </a:outerShdw>
                </a:effectLst>
                <a:latin typeface="Book Antiqua" charset="0"/>
                <a:ea typeface="ＭＳ Ｐゴシック" charset="0"/>
                <a:cs typeface="ＭＳ Ｐゴシック" charset="0"/>
              </a:rPr>
              <a:t>The solution</a:t>
            </a:r>
            <a:r>
              <a:rPr lang="en-US" dirty="0">
                <a:effectLst>
                  <a:outerShdw blurRad="38100" dist="38100" dir="2700000" algn="tl">
                    <a:srgbClr val="DDDDDD"/>
                  </a:outerShdw>
                </a:effectLst>
                <a:latin typeface="Book Antiqua" charset="0"/>
                <a:ea typeface="ＭＳ Ｐゴシック" charset="0"/>
                <a:cs typeface="ＭＳ Ｐゴシック" charset="0"/>
              </a:rPr>
              <a:t/>
            </a:r>
            <a:br>
              <a:rPr lang="en-US" dirty="0">
                <a:effectLst>
                  <a:outerShdw blurRad="38100" dist="38100" dir="2700000" algn="tl">
                    <a:srgbClr val="DDDDDD"/>
                  </a:outerShdw>
                </a:effectLst>
                <a:latin typeface="Book Antiqua" charset="0"/>
                <a:ea typeface="ＭＳ Ｐゴシック" charset="0"/>
                <a:cs typeface="ＭＳ Ｐゴシック" charset="0"/>
              </a:rPr>
            </a:br>
            <a:r>
              <a:rPr lang="en-US" dirty="0" smtClean="0">
                <a:effectLst>
                  <a:outerShdw blurRad="38100" dist="38100" dir="2700000" algn="tl">
                    <a:srgbClr val="DDDDDD"/>
                  </a:outerShdw>
                </a:effectLst>
                <a:latin typeface="Book Antiqua" charset="0"/>
                <a:ea typeface="ＭＳ Ｐゴシック" charset="0"/>
                <a:cs typeface="ＭＳ Ｐゴシック" charset="0"/>
              </a:rPr>
              <a:t/>
            </a:r>
            <a:br>
              <a:rPr lang="en-US" dirty="0" smtClean="0">
                <a:effectLst>
                  <a:outerShdw blurRad="38100" dist="38100" dir="2700000" algn="tl">
                    <a:srgbClr val="DDDDDD"/>
                  </a:outerShdw>
                </a:effectLst>
                <a:latin typeface="Book Antiqua" charset="0"/>
                <a:ea typeface="ＭＳ Ｐゴシック" charset="0"/>
                <a:cs typeface="ＭＳ Ｐゴシック" charset="0"/>
              </a:rPr>
            </a:br>
            <a:r>
              <a:rPr lang="en-US" dirty="0">
                <a:effectLst>
                  <a:outerShdw blurRad="38100" dist="38100" dir="2700000" algn="tl">
                    <a:srgbClr val="DDDDDD"/>
                  </a:outerShdw>
                </a:effectLst>
                <a:latin typeface="Book Antiqua" charset="0"/>
                <a:ea typeface="ＭＳ Ｐゴシック" charset="0"/>
                <a:cs typeface="ＭＳ Ｐゴシック" charset="0"/>
              </a:rPr>
              <a:t/>
            </a:r>
            <a:br>
              <a:rPr lang="en-US" dirty="0">
                <a:effectLst>
                  <a:outerShdw blurRad="38100" dist="38100" dir="2700000" algn="tl">
                    <a:srgbClr val="DDDDDD"/>
                  </a:outerShdw>
                </a:effectLst>
                <a:latin typeface="Book Antiqua" charset="0"/>
                <a:ea typeface="ＭＳ Ｐゴシック" charset="0"/>
                <a:cs typeface="ＭＳ Ｐゴシック" charset="0"/>
              </a:rPr>
            </a:br>
            <a:r>
              <a:rPr lang="en-US" dirty="0" smtClean="0">
                <a:effectLst>
                  <a:outerShdw blurRad="38100" dist="38100" dir="2700000" algn="tl">
                    <a:srgbClr val="DDDDDD"/>
                  </a:outerShdw>
                </a:effectLst>
                <a:latin typeface="Book Antiqua" charset="0"/>
                <a:ea typeface="ＭＳ Ｐゴシック" charset="0"/>
                <a:cs typeface="ＭＳ Ｐゴシック" charset="0"/>
              </a:rPr>
              <a:t>Photonic  </a:t>
            </a:r>
            <a:r>
              <a:rPr lang="en-US" dirty="0" smtClean="0">
                <a:effectLst>
                  <a:outerShdw blurRad="38100" dist="38100" dir="2700000" algn="tl">
                    <a:srgbClr val="DDDDDD"/>
                  </a:outerShdw>
                </a:effectLst>
                <a:latin typeface="Book Antiqua" charset="0"/>
                <a:ea typeface="ＭＳ Ｐゴシック" charset="0"/>
                <a:cs typeface="ＭＳ Ｐゴシック" charset="0"/>
              </a:rPr>
              <a:t>Spectrograph for NTT</a:t>
            </a:r>
            <a:endParaRPr lang="en-US" dirty="0">
              <a:effectLst>
                <a:outerShdw blurRad="38100" dist="38100" dir="2700000" algn="tl">
                  <a:srgbClr val="DDDDDD"/>
                </a:outerShdw>
              </a:effectLst>
              <a:latin typeface="Book Antiqua" charset="0"/>
              <a:ea typeface="ＭＳ Ｐゴシック" charset="0"/>
              <a:cs typeface="ＭＳ Ｐゴシック" charset="0"/>
            </a:endParaRPr>
          </a:p>
        </p:txBody>
      </p:sp>
      <p:sp>
        <p:nvSpPr>
          <p:cNvPr id="8196" name="Content Placeholder 2"/>
          <p:cNvSpPr>
            <a:spLocks noGrp="1"/>
          </p:cNvSpPr>
          <p:nvPr>
            <p:ph idx="1"/>
          </p:nvPr>
        </p:nvSpPr>
        <p:spPr>
          <a:xfrm>
            <a:off x="838200" y="1828800"/>
            <a:ext cx="8305800" cy="5029200"/>
          </a:xfrm>
        </p:spPr>
        <p:txBody>
          <a:bodyPr/>
          <a:lstStyle/>
          <a:p>
            <a:pPr>
              <a:spcBef>
                <a:spcPct val="0"/>
              </a:spcBef>
              <a:buClrTx/>
              <a:buFontTx/>
              <a:buNone/>
            </a:pPr>
            <a:endParaRPr lang="en-US" sz="2000" i="1" dirty="0">
              <a:solidFill>
                <a:srgbClr val="000066"/>
              </a:solidFill>
              <a:latin typeface="Book Antiqua" charset="0"/>
              <a:ea typeface="ＭＳ Ｐゴシック" charset="0"/>
              <a:cs typeface="ＭＳ Ｐゴシック" charset="0"/>
            </a:endParaRPr>
          </a:p>
          <a:p>
            <a:pPr>
              <a:spcBef>
                <a:spcPct val="0"/>
              </a:spcBef>
              <a:buClrTx/>
              <a:buFontTx/>
              <a:buNone/>
            </a:pPr>
            <a:endParaRPr lang="en-US" sz="2000" i="1" dirty="0">
              <a:solidFill>
                <a:srgbClr val="000066"/>
              </a:solidFill>
              <a:latin typeface="Book Antiqua" charset="0"/>
              <a:ea typeface="ＭＳ Ｐゴシック" charset="0"/>
              <a:cs typeface="ＭＳ Ｐゴシック" charset="0"/>
            </a:endParaRPr>
          </a:p>
          <a:p>
            <a:pPr>
              <a:spcBef>
                <a:spcPct val="0"/>
              </a:spcBef>
              <a:buClrTx/>
              <a:buFontTx/>
              <a:buNone/>
            </a:pPr>
            <a:endParaRPr lang="en-US" sz="2000" i="1" dirty="0">
              <a:solidFill>
                <a:srgbClr val="000066"/>
              </a:solidFill>
              <a:latin typeface="Book Antiqua" charset="0"/>
              <a:ea typeface="ＭＳ Ｐゴシック" charset="0"/>
              <a:cs typeface="ＭＳ Ｐゴシック" charset="0"/>
            </a:endParaRPr>
          </a:p>
          <a:p>
            <a:pPr>
              <a:spcBef>
                <a:spcPct val="0"/>
              </a:spcBef>
              <a:buClrTx/>
              <a:buFontTx/>
              <a:buNone/>
            </a:pPr>
            <a:endParaRPr lang="en-US" sz="2000" i="1" dirty="0">
              <a:solidFill>
                <a:srgbClr val="000066"/>
              </a:solidFill>
              <a:latin typeface="Book Antiqua" charset="0"/>
              <a:ea typeface="ＭＳ Ｐゴシック" charset="0"/>
              <a:cs typeface="ＭＳ Ｐゴシック" charset="0"/>
            </a:endParaRPr>
          </a:p>
          <a:p>
            <a:pPr>
              <a:spcBef>
                <a:spcPct val="0"/>
              </a:spcBef>
              <a:buClrTx/>
              <a:buFontTx/>
              <a:buNone/>
            </a:pPr>
            <a:endParaRPr lang="en-US" sz="2000" i="1" dirty="0">
              <a:solidFill>
                <a:srgbClr val="000066"/>
              </a:solidFill>
              <a:latin typeface="Book Antiqua" charset="0"/>
              <a:ea typeface="ＭＳ Ｐゴシック" charset="0"/>
              <a:cs typeface="ＭＳ Ｐゴシック" charset="0"/>
            </a:endParaRPr>
          </a:p>
          <a:p>
            <a:pPr>
              <a:spcBef>
                <a:spcPct val="0"/>
              </a:spcBef>
              <a:buClrTx/>
              <a:buFontTx/>
              <a:buNone/>
            </a:pPr>
            <a:endParaRPr lang="en-US" sz="2000" i="1" dirty="0">
              <a:solidFill>
                <a:srgbClr val="000066"/>
              </a:solidFill>
              <a:latin typeface="Book Antiqua" charset="0"/>
              <a:ea typeface="ＭＳ Ｐゴシック" charset="0"/>
              <a:cs typeface="ＭＳ Ｐゴシック" charset="0"/>
            </a:endParaRPr>
          </a:p>
          <a:p>
            <a:pPr>
              <a:spcBef>
                <a:spcPct val="0"/>
              </a:spcBef>
              <a:buClrTx/>
              <a:buFontTx/>
              <a:buNone/>
            </a:pPr>
            <a:endParaRPr lang="en-US" sz="2000" i="1" dirty="0">
              <a:solidFill>
                <a:srgbClr val="000066"/>
              </a:solidFill>
              <a:latin typeface="Book Antiqua" charset="0"/>
              <a:ea typeface="ＭＳ Ｐゴシック" charset="0"/>
              <a:cs typeface="ＭＳ Ｐゴシック" charset="0"/>
            </a:endParaRPr>
          </a:p>
          <a:p>
            <a:pPr>
              <a:spcBef>
                <a:spcPct val="0"/>
              </a:spcBef>
              <a:buClrTx/>
              <a:buFontTx/>
              <a:buNone/>
            </a:pPr>
            <a:endParaRPr lang="en-US" sz="2000" i="1" dirty="0">
              <a:solidFill>
                <a:srgbClr val="000066"/>
              </a:solidFill>
              <a:latin typeface="Book Antiqua" charset="0"/>
              <a:ea typeface="ＭＳ Ｐゴシック" charset="0"/>
              <a:cs typeface="ＭＳ Ｐゴシック" charset="0"/>
            </a:endParaRPr>
          </a:p>
          <a:p>
            <a:pPr>
              <a:spcBef>
                <a:spcPct val="0"/>
              </a:spcBef>
              <a:buClrTx/>
              <a:buFontTx/>
              <a:buNone/>
            </a:pPr>
            <a:endParaRPr lang="en-US" sz="2000" i="1" dirty="0">
              <a:solidFill>
                <a:srgbClr val="000066"/>
              </a:solidFill>
              <a:latin typeface="Book Antiqua" charset="0"/>
              <a:ea typeface="ＭＳ Ｐゴシック" charset="0"/>
              <a:cs typeface="ＭＳ Ｐゴシック" charset="0"/>
            </a:endParaRPr>
          </a:p>
          <a:p>
            <a:pPr>
              <a:spcBef>
                <a:spcPct val="0"/>
              </a:spcBef>
              <a:buClrTx/>
              <a:buFontTx/>
              <a:buNone/>
            </a:pPr>
            <a:endParaRPr lang="en-US" sz="2000" i="1" dirty="0">
              <a:solidFill>
                <a:srgbClr val="000066"/>
              </a:solidFill>
              <a:latin typeface="Book Antiqua" charset="0"/>
              <a:ea typeface="ＭＳ Ｐゴシック" charset="0"/>
              <a:cs typeface="ＭＳ Ｐゴシック" charset="0"/>
            </a:endParaRPr>
          </a:p>
          <a:p>
            <a:pPr>
              <a:spcBef>
                <a:spcPct val="0"/>
              </a:spcBef>
              <a:buClrTx/>
              <a:buFontTx/>
              <a:buNone/>
            </a:pPr>
            <a:endParaRPr lang="en-US" sz="2000" i="1" dirty="0">
              <a:solidFill>
                <a:srgbClr val="FFFF00"/>
              </a:solidFill>
              <a:latin typeface="Book Antiqua" charset="0"/>
              <a:ea typeface="ＭＳ Ｐゴシック" charset="0"/>
              <a:cs typeface="ＭＳ Ｐゴシック" charset="0"/>
            </a:endParaRPr>
          </a:p>
          <a:p>
            <a:pPr>
              <a:spcBef>
                <a:spcPct val="0"/>
              </a:spcBef>
              <a:buClrTx/>
              <a:buFontTx/>
              <a:buNone/>
            </a:pPr>
            <a:endParaRPr lang="en-US" sz="2000" i="1" dirty="0">
              <a:solidFill>
                <a:srgbClr val="FFFF00"/>
              </a:solidFill>
              <a:latin typeface="Book Antiqua" charset="0"/>
              <a:ea typeface="ＭＳ Ｐゴシック" charset="0"/>
              <a:cs typeface="ＭＳ Ｐゴシック" charset="0"/>
            </a:endParaRPr>
          </a:p>
          <a:p>
            <a:pPr>
              <a:spcBef>
                <a:spcPct val="0"/>
              </a:spcBef>
              <a:buClrTx/>
              <a:buFontTx/>
              <a:buNone/>
            </a:pPr>
            <a:endParaRPr lang="en-US" sz="2000" i="1" dirty="0">
              <a:solidFill>
                <a:srgbClr val="FFFF00"/>
              </a:solidFill>
              <a:latin typeface="Book Antiqua" charset="0"/>
              <a:ea typeface="ＭＳ Ｐゴシック" charset="0"/>
              <a:cs typeface="ＭＳ Ｐゴシック" charset="0"/>
            </a:endParaRPr>
          </a:p>
          <a:p>
            <a:pPr>
              <a:spcBef>
                <a:spcPct val="0"/>
              </a:spcBef>
              <a:buClrTx/>
              <a:buFontTx/>
              <a:buNone/>
            </a:pPr>
            <a:endParaRPr lang="en-US" sz="2000" i="1" dirty="0">
              <a:solidFill>
                <a:srgbClr val="FFFF00"/>
              </a:solidFill>
              <a:latin typeface="Book Antiqua" charset="0"/>
              <a:ea typeface="ＭＳ Ｐゴシック" charset="0"/>
              <a:cs typeface="ＭＳ Ｐゴシック" charset="0"/>
            </a:endParaRPr>
          </a:p>
          <a:p>
            <a:pPr>
              <a:spcBef>
                <a:spcPct val="0"/>
              </a:spcBef>
              <a:buClrTx/>
              <a:buFontTx/>
              <a:buNone/>
            </a:pPr>
            <a:r>
              <a:rPr lang="en-US" sz="2000" i="1" dirty="0" smtClean="0">
                <a:solidFill>
                  <a:srgbClr val="FFFF00"/>
                </a:solidFill>
                <a:latin typeface="Book Antiqua" charset="0"/>
                <a:ea typeface="ＭＳ Ｐゴシック" charset="0"/>
                <a:cs typeface="ＭＳ Ｐゴシック" charset="0"/>
              </a:rPr>
              <a:t> </a:t>
            </a:r>
            <a:r>
              <a:rPr lang="en-US" sz="2000" i="1" dirty="0" smtClean="0">
                <a:solidFill>
                  <a:srgbClr val="FFFF00"/>
                </a:solidFill>
                <a:latin typeface="Book Antiqua" charset="0"/>
                <a:ea typeface="ＭＳ Ｐゴシック" charset="0"/>
                <a:cs typeface="ＭＳ Ｐゴシック" charset="0"/>
              </a:rPr>
              <a:t>Stage 1 proposal </a:t>
            </a:r>
            <a:r>
              <a:rPr lang="en-US" sz="2000" i="1" dirty="0" smtClean="0">
                <a:solidFill>
                  <a:srgbClr val="FFFF00"/>
                </a:solidFill>
                <a:latin typeface="Book Antiqua" charset="0"/>
                <a:ea typeface="ＭＳ Ｐゴシック" charset="0"/>
                <a:cs typeface="ＭＳ Ｐゴシック" charset="0"/>
              </a:rPr>
              <a:t>to </a:t>
            </a:r>
            <a:r>
              <a:rPr lang="en-US" sz="2000" i="1" dirty="0">
                <a:solidFill>
                  <a:srgbClr val="FFFF00"/>
                </a:solidFill>
                <a:latin typeface="Book Antiqua" charset="0"/>
                <a:ea typeface="ＭＳ Ｐゴシック" charset="0"/>
                <a:cs typeface="ＭＳ Ｐゴシック" charset="0"/>
              </a:rPr>
              <a:t>ESO </a:t>
            </a:r>
            <a:r>
              <a:rPr lang="en-US" sz="2000" i="1" dirty="0" err="1" smtClean="0">
                <a:solidFill>
                  <a:srgbClr val="FFFF00"/>
                </a:solidFill>
                <a:latin typeface="Book Antiqua" charset="0"/>
                <a:ea typeface="ＭＳ Ｐゴシック" charset="0"/>
                <a:cs typeface="ＭＳ Ｐゴシック" charset="0"/>
              </a:rPr>
              <a:t>sucessful</a:t>
            </a:r>
            <a:r>
              <a:rPr lang="en-US" sz="2000" i="1" dirty="0" smtClean="0">
                <a:solidFill>
                  <a:srgbClr val="FFFF00"/>
                </a:solidFill>
                <a:latin typeface="Book Antiqua" charset="0"/>
                <a:ea typeface="ＭＳ Ｐゴシック" charset="0"/>
                <a:cs typeface="ＭＳ Ｐゴシック" charset="0"/>
              </a:rPr>
              <a:t> .. next stage due Feb 2015</a:t>
            </a:r>
          </a:p>
          <a:p>
            <a:pPr>
              <a:spcBef>
                <a:spcPct val="0"/>
              </a:spcBef>
              <a:buClrTx/>
              <a:buFontTx/>
              <a:buNone/>
            </a:pPr>
            <a:r>
              <a:rPr lang="en-US" sz="2000" i="1" dirty="0" smtClean="0">
                <a:solidFill>
                  <a:srgbClr val="FFFF00"/>
                </a:solidFill>
                <a:latin typeface="Book Antiqua" charset="0"/>
                <a:ea typeface="ＭＳ Ｐゴシック" charset="0"/>
                <a:cs typeface="ＭＳ Ｐゴシック" charset="0"/>
              </a:rPr>
              <a:t>					Beware emails from me .. </a:t>
            </a:r>
            <a:endParaRPr lang="en-US" sz="2000" i="1" dirty="0">
              <a:solidFill>
                <a:srgbClr val="FFFF00"/>
              </a:solidFill>
              <a:latin typeface="Book Antiqua" charset="0"/>
              <a:ea typeface="ＭＳ Ｐゴシック" charset="0"/>
              <a:cs typeface="ＭＳ Ｐゴシック" charset="0"/>
            </a:endParaRPr>
          </a:p>
        </p:txBody>
      </p:sp>
      <p:pic>
        <p:nvPicPr>
          <p:cNvPr id="8197" name="Picture 4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26100" y="30213300"/>
            <a:ext cx="30003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103278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3600" dirty="0" smtClean="0"/>
              <a:t>Lots of competition .. but no Southern project</a:t>
            </a:r>
            <a:r>
              <a:rPr lang="en-US" sz="3600" dirty="0"/>
              <a:t>s</a:t>
            </a:r>
            <a:endParaRPr lang="en-US" sz="3600" dirty="0"/>
          </a:p>
        </p:txBody>
      </p:sp>
      <p:pic>
        <p:nvPicPr>
          <p:cNvPr id="10242" name="Content Placeholder 4" descr="Screenshot 2014-03-27 08.49.48.png"/>
          <p:cNvPicPr>
            <a:picLocks noGrp="1" noChangeAspect="1"/>
          </p:cNvPicPr>
          <p:nvPr>
            <p:ph idx="1"/>
          </p:nvPr>
        </p:nvPicPr>
        <p:blipFill>
          <a:blip r:embed="rId3">
            <a:extLst>
              <a:ext uri="{28A0092B-C50C-407E-A947-70E740481C1C}">
                <a14:useLocalDpi xmlns:a14="http://schemas.microsoft.com/office/drawing/2010/main" val="0"/>
              </a:ext>
            </a:extLst>
          </a:blip>
          <a:srcRect l="-47607" r="-47607"/>
          <a:stretch>
            <a:fillRect/>
          </a:stretch>
        </p:blipFill>
        <p:spPr/>
      </p:pic>
    </p:spTree>
    <p:extLst>
      <p:ext uri="{BB962C8B-B14F-4D97-AF65-F5344CB8AC3E}">
        <p14:creationId xmlns:p14="http://schemas.microsoft.com/office/powerpoint/2010/main" val="9450327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a:t>
            </a:r>
            <a:endParaRPr lang="en-US" dirty="0"/>
          </a:p>
        </p:txBody>
      </p:sp>
      <p:sp>
        <p:nvSpPr>
          <p:cNvPr id="3" name="Content Placeholder 2"/>
          <p:cNvSpPr>
            <a:spLocks noGrp="1"/>
          </p:cNvSpPr>
          <p:nvPr>
            <p:ph idx="1"/>
          </p:nvPr>
        </p:nvSpPr>
        <p:spPr/>
        <p:txBody>
          <a:bodyPr/>
          <a:lstStyle/>
          <a:p>
            <a:r>
              <a:rPr lang="en-US" sz="3600" dirty="0" smtClean="0"/>
              <a:t>You – lots of great ideas</a:t>
            </a:r>
          </a:p>
          <a:p>
            <a:endParaRPr lang="en-US" sz="3600" dirty="0" smtClean="0"/>
          </a:p>
          <a:p>
            <a:r>
              <a:rPr lang="en-US" sz="2400" dirty="0" err="1" smtClean="0"/>
              <a:t>Patrizia</a:t>
            </a:r>
            <a:r>
              <a:rPr lang="en-US" sz="2400" dirty="0" smtClean="0"/>
              <a:t> - administration</a:t>
            </a:r>
          </a:p>
          <a:p>
            <a:r>
              <a:rPr lang="en-US" sz="2400" dirty="0" smtClean="0"/>
              <a:t>John</a:t>
            </a:r>
            <a:r>
              <a:rPr lang="en-US" sz="2400" dirty="0" smtClean="0"/>
              <a:t> - </a:t>
            </a:r>
            <a:r>
              <a:rPr lang="en-US" sz="2400" dirty="0" smtClean="0"/>
              <a:t>logo</a:t>
            </a:r>
          </a:p>
          <a:p>
            <a:r>
              <a:rPr lang="en-US" sz="2400" dirty="0" smtClean="0"/>
              <a:t>Luca – </a:t>
            </a:r>
            <a:r>
              <a:rPr lang="en-US" sz="2400" dirty="0" err="1" smtClean="0"/>
              <a:t>disucssion</a:t>
            </a:r>
            <a:endParaRPr lang="en-US" sz="2400" dirty="0" smtClean="0"/>
          </a:p>
          <a:p>
            <a:endParaRPr lang="en-US" sz="2400" dirty="0" smtClean="0"/>
          </a:p>
          <a:p>
            <a:r>
              <a:rPr lang="en-US" sz="2400" dirty="0" smtClean="0"/>
              <a:t>Ernesto .. </a:t>
            </a:r>
          </a:p>
          <a:p>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4845" y="3844226"/>
            <a:ext cx="3897413" cy="2923060"/>
          </a:xfrm>
          <a:prstGeom prst="rect">
            <a:avLst/>
          </a:prstGeom>
        </p:spPr>
      </p:pic>
    </p:spTree>
    <p:extLst>
      <p:ext uri="{BB962C8B-B14F-4D97-AF65-F5344CB8AC3E}">
        <p14:creationId xmlns:p14="http://schemas.microsoft.com/office/powerpoint/2010/main" val="203538091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OPTICON Innovation </a:t>
            </a:r>
            <a:r>
              <a:rPr lang="en-GB" dirty="0" smtClean="0"/>
              <a:t>Network: Objectives</a:t>
            </a:r>
            <a:endParaRPr lang="en-GB" dirty="0"/>
          </a:p>
        </p:txBody>
      </p:sp>
      <p:sp>
        <p:nvSpPr>
          <p:cNvPr id="3" name="Content Placeholder 2"/>
          <p:cNvSpPr>
            <a:spLocks noGrp="1"/>
          </p:cNvSpPr>
          <p:nvPr>
            <p:ph idx="1"/>
          </p:nvPr>
        </p:nvSpPr>
        <p:spPr/>
        <p:txBody>
          <a:bodyPr>
            <a:normAutofit fontScale="70000" lnSpcReduction="20000"/>
          </a:bodyPr>
          <a:lstStyle/>
          <a:p>
            <a:r>
              <a:rPr lang="en-GB" dirty="0" smtClean="0"/>
              <a:t>Running technology focussed workshops that will bring together scientists, engineers and technologists from the astronomy community and in particular the OPTICON R&amp;D work packages (WP1-6) with their peers from industry, knowledge transfer professionals and other relevant science sectors</a:t>
            </a:r>
          </a:p>
          <a:p>
            <a:endParaRPr lang="en-GB" dirty="0" smtClean="0"/>
          </a:p>
          <a:p>
            <a:r>
              <a:rPr lang="en-GB" dirty="0" smtClean="0">
                <a:solidFill>
                  <a:schemeClr val="accent1"/>
                </a:solidFill>
              </a:rPr>
              <a:t>Further developing the technology roadmap that has been a fundamental tool of the previous Key Technology Network, and using this to encourage academic/industrial consortia to bid for further technology development funding</a:t>
            </a:r>
          </a:p>
          <a:p>
            <a:endParaRPr lang="en-GB" dirty="0" smtClean="0">
              <a:solidFill>
                <a:schemeClr val="accent1"/>
              </a:solidFill>
            </a:endParaRPr>
          </a:p>
          <a:p>
            <a:r>
              <a:rPr lang="en-GB" dirty="0" smtClean="0">
                <a:solidFill>
                  <a:schemeClr val="accent1"/>
                </a:solidFill>
              </a:rPr>
              <a:t>Setting up an Industry Club to bring together companies that wish to bid for contracts and develop technology in Optical and Infrared Astronomy, and to exploit our technology in other fields.</a:t>
            </a:r>
          </a:p>
          <a:p>
            <a:endParaRPr lang="en-GB" dirty="0">
              <a:solidFill>
                <a:schemeClr val="accent1"/>
              </a:solidFill>
            </a:endParaRPr>
          </a:p>
        </p:txBody>
      </p:sp>
    </p:spTree>
    <p:extLst>
      <p:ext uri="{BB962C8B-B14F-4D97-AF65-F5344CB8AC3E}">
        <p14:creationId xmlns:p14="http://schemas.microsoft.com/office/powerpoint/2010/main" val="12334876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OPTICON Innovation Network Workshop</a:t>
            </a:r>
            <a:endParaRPr lang="en-GB" dirty="0"/>
          </a:p>
        </p:txBody>
      </p:sp>
      <p:sp>
        <p:nvSpPr>
          <p:cNvPr id="5" name="Content Placeholder 4"/>
          <p:cNvSpPr>
            <a:spLocks noGrp="1"/>
          </p:cNvSpPr>
          <p:nvPr>
            <p:ph idx="1"/>
          </p:nvPr>
        </p:nvSpPr>
        <p:spPr>
          <a:xfrm>
            <a:off x="386927" y="1386935"/>
            <a:ext cx="8229600" cy="3131166"/>
          </a:xfrm>
        </p:spPr>
        <p:txBody>
          <a:bodyPr>
            <a:normAutofit fontScale="92500"/>
          </a:bodyPr>
          <a:lstStyle/>
          <a:p>
            <a:pPr marL="0" indent="0" algn="ctr">
              <a:buNone/>
            </a:pPr>
            <a:r>
              <a:rPr lang="en-GB" sz="4000" dirty="0" smtClean="0"/>
              <a:t>‘Photonic Technologies </a:t>
            </a:r>
            <a:r>
              <a:rPr lang="en-GB" sz="4000" dirty="0"/>
              <a:t>and Techniques for Exo-planet instrumentation’</a:t>
            </a:r>
          </a:p>
          <a:p>
            <a:r>
              <a:rPr lang="en-GB" dirty="0" smtClean="0"/>
              <a:t>Wavelength sensitive detectors</a:t>
            </a:r>
          </a:p>
          <a:p>
            <a:r>
              <a:rPr lang="en-US" dirty="0" smtClean="0"/>
              <a:t>Synergies spectroscopy and imaging</a:t>
            </a:r>
          </a:p>
          <a:p>
            <a:r>
              <a:rPr lang="en-US" dirty="0" err="1" smtClean="0"/>
              <a:t>Aomega</a:t>
            </a:r>
            <a:r>
              <a:rPr lang="en-US" dirty="0" smtClean="0"/>
              <a:t> and AO</a:t>
            </a:r>
            <a:endParaRPr lang="en-GB" dirty="0" smtClean="0"/>
          </a:p>
          <a:p>
            <a:endParaRPr lang="en-GB" dirty="0"/>
          </a:p>
        </p:txBody>
      </p:sp>
      <p:sp>
        <p:nvSpPr>
          <p:cNvPr id="3" name="Footer Placeholder 2"/>
          <p:cNvSpPr>
            <a:spLocks noGrp="1"/>
          </p:cNvSpPr>
          <p:nvPr>
            <p:ph type="ftr" sz="quarter" idx="11"/>
          </p:nvPr>
        </p:nvSpPr>
        <p:spPr>
          <a:xfrm>
            <a:off x="0" y="6356350"/>
            <a:ext cx="9017000" cy="262618"/>
          </a:xfrm>
        </p:spPr>
        <p:txBody>
          <a:bodyPr/>
          <a:lstStyle/>
          <a:p>
            <a:r>
              <a:rPr lang="en-GB" sz="1600" b="1" dirty="0" smtClean="0">
                <a:solidFill>
                  <a:srgbClr val="FF0000"/>
                </a:solidFill>
              </a:rPr>
              <a:t>This is IMPORTANT to quote Larry “Hopefully we will do something before ESO grinds us into the dust” </a:t>
            </a:r>
            <a:endParaRPr lang="en-GB" sz="1600" b="1" dirty="0">
              <a:solidFill>
                <a:srgbClr val="FF0000"/>
              </a:solidFill>
            </a:endParaRPr>
          </a:p>
        </p:txBody>
      </p:sp>
      <p:sp>
        <p:nvSpPr>
          <p:cNvPr id="4" name="Slide Number Placeholder 3"/>
          <p:cNvSpPr>
            <a:spLocks noGrp="1"/>
          </p:cNvSpPr>
          <p:nvPr>
            <p:ph type="sldNum" sz="quarter" idx="12"/>
          </p:nvPr>
        </p:nvSpPr>
        <p:spPr/>
        <p:txBody>
          <a:bodyPr/>
          <a:lstStyle/>
          <a:p>
            <a:fld id="{040C9947-5526-4E1A-8FB6-3AEA29668156}" type="slidenum">
              <a:rPr lang="en-GB" smtClean="0"/>
              <a:t>3</a:t>
            </a:fld>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5764" y="4801607"/>
            <a:ext cx="1199748" cy="103370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5823" y="4722307"/>
            <a:ext cx="867735" cy="1192301"/>
          </a:xfrm>
          <a:prstGeom prst="rect">
            <a:avLst/>
          </a:prstGeom>
        </p:spPr>
      </p:pic>
    </p:spTree>
    <p:extLst>
      <p:ext uri="{BB962C8B-B14F-4D97-AF65-F5344CB8AC3E}">
        <p14:creationId xmlns:p14="http://schemas.microsoft.com/office/powerpoint/2010/main" val="362769190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€47 million specifically earmarked for photonics-related proposals.</a:t>
            </a:r>
            <a:endParaRPr lang="en-US" dirty="0"/>
          </a:p>
        </p:txBody>
      </p:sp>
      <p:pic>
        <p:nvPicPr>
          <p:cNvPr id="4" name="Content Placeholder 3"/>
          <p:cNvPicPr>
            <a:picLocks noGrp="1" noChangeAspect="1"/>
          </p:cNvPicPr>
          <p:nvPr>
            <p:ph idx="1"/>
          </p:nvPr>
        </p:nvPicPr>
        <p:blipFill>
          <a:blip r:embed="rId2"/>
          <a:srcRect t="8958" b="8958"/>
          <a:stretch>
            <a:fillRect/>
          </a:stretch>
        </p:blipFill>
        <p:spPr/>
      </p:pic>
      <p:sp>
        <p:nvSpPr>
          <p:cNvPr id="6" name="TextBox 5"/>
          <p:cNvSpPr txBox="1"/>
          <p:nvPr/>
        </p:nvSpPr>
        <p:spPr>
          <a:xfrm>
            <a:off x="1396999" y="6274190"/>
            <a:ext cx="5515429" cy="523220"/>
          </a:xfrm>
          <a:prstGeom prst="rect">
            <a:avLst/>
          </a:prstGeom>
          <a:noFill/>
        </p:spPr>
        <p:txBody>
          <a:bodyPr wrap="square" rtlCol="0">
            <a:spAutoFit/>
          </a:bodyPr>
          <a:lstStyle/>
          <a:p>
            <a:r>
              <a:rPr lang="en-US" sz="2800" b="1" dirty="0" smtClean="0"/>
              <a:t>Think big .. Think collectively</a:t>
            </a:r>
            <a:endParaRPr lang="en-US" sz="2800" b="1" dirty="0"/>
          </a:p>
        </p:txBody>
      </p:sp>
    </p:spTree>
    <p:extLst>
      <p:ext uri="{BB962C8B-B14F-4D97-AF65-F5344CB8AC3E}">
        <p14:creationId xmlns:p14="http://schemas.microsoft.com/office/powerpoint/2010/main" val="130526781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ALMA image of HL Tau</a:t>
            </a:r>
            <a:endParaRPr lang="en-US" dirty="0"/>
          </a:p>
        </p:txBody>
      </p:sp>
      <p:pic>
        <p:nvPicPr>
          <p:cNvPr id="4" name="Content Placeholder 3"/>
          <p:cNvPicPr>
            <a:picLocks noGrp="1" noChangeAspect="1"/>
          </p:cNvPicPr>
          <p:nvPr>
            <p:ph idx="1"/>
          </p:nvPr>
        </p:nvPicPr>
        <p:blipFill>
          <a:blip r:embed="rId2"/>
          <a:srcRect t="1115" b="1115"/>
          <a:stretch>
            <a:fillRect/>
          </a:stretch>
        </p:blipFill>
        <p:spPr/>
      </p:pic>
      <p:sp>
        <p:nvSpPr>
          <p:cNvPr id="5" name="TextBox 4"/>
          <p:cNvSpPr txBox="1"/>
          <p:nvPr/>
        </p:nvSpPr>
        <p:spPr>
          <a:xfrm>
            <a:off x="3338285" y="6289097"/>
            <a:ext cx="2535069" cy="461665"/>
          </a:xfrm>
          <a:prstGeom prst="rect">
            <a:avLst/>
          </a:prstGeom>
          <a:noFill/>
        </p:spPr>
        <p:txBody>
          <a:bodyPr wrap="none" rtlCol="0">
            <a:spAutoFit/>
          </a:bodyPr>
          <a:lstStyle/>
          <a:p>
            <a:r>
              <a:rPr lang="en-US" sz="2400" dirty="0" smtClean="0"/>
              <a:t>Our topic is timely</a:t>
            </a:r>
            <a:endParaRPr lang="en-US" sz="2400" dirty="0"/>
          </a:p>
        </p:txBody>
      </p:sp>
    </p:spTree>
    <p:extLst>
      <p:ext uri="{BB962C8B-B14F-4D97-AF65-F5344CB8AC3E}">
        <p14:creationId xmlns:p14="http://schemas.microsoft.com/office/powerpoint/2010/main" val="80363197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Enjoyed the weight of history</a:t>
            </a:r>
            <a:endParaRPr lang="en-US" dirty="0"/>
          </a:p>
        </p:txBody>
      </p:sp>
      <p:pic>
        <p:nvPicPr>
          <p:cNvPr id="4" name="Content Placeholder 3"/>
          <p:cNvPicPr>
            <a:picLocks noGrp="1" noChangeAspect="1"/>
          </p:cNvPicPr>
          <p:nvPr>
            <p:ph idx="1"/>
          </p:nvPr>
        </p:nvPicPr>
        <p:blipFill>
          <a:blip r:embed="rId3"/>
          <a:srcRect t="5169" b="5169"/>
          <a:stretch>
            <a:fillRect/>
          </a:stretch>
        </p:blipFill>
        <p:spPr>
          <a:xfrm>
            <a:off x="3302000" y="1600200"/>
            <a:ext cx="5384800" cy="2961433"/>
          </a:xfrm>
        </p:spPr>
      </p:pic>
      <p:pic>
        <p:nvPicPr>
          <p:cNvPr id="9" name="Picture 8"/>
          <p:cNvPicPr>
            <a:picLocks noChangeAspect="1"/>
          </p:cNvPicPr>
          <p:nvPr/>
        </p:nvPicPr>
        <p:blipFill>
          <a:blip r:embed="rId4"/>
          <a:stretch>
            <a:fillRect/>
          </a:stretch>
        </p:blipFill>
        <p:spPr>
          <a:xfrm>
            <a:off x="0" y="2882900"/>
            <a:ext cx="3111500" cy="3975100"/>
          </a:xfrm>
          <a:prstGeom prst="rect">
            <a:avLst/>
          </a:prstGeom>
        </p:spPr>
      </p:pic>
    </p:spTree>
    <p:extLst>
      <p:ext uri="{BB962C8B-B14F-4D97-AF65-F5344CB8AC3E}">
        <p14:creationId xmlns:p14="http://schemas.microsoft.com/office/powerpoint/2010/main" val="408477297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95"/>
            <a:ext cx="8229600" cy="1143000"/>
          </a:xfrm>
        </p:spPr>
        <p:txBody>
          <a:bodyPr/>
          <a:lstStyle/>
          <a:p>
            <a:r>
              <a:rPr lang="en-US" dirty="0" err="1" smtClean="0"/>
              <a:t>Medicean</a:t>
            </a:r>
            <a:r>
              <a:rPr lang="en-US" dirty="0" smtClean="0"/>
              <a:t> planets</a:t>
            </a:r>
            <a:endParaRPr lang="en-US" dirty="0"/>
          </a:p>
        </p:txBody>
      </p:sp>
      <p:pic>
        <p:nvPicPr>
          <p:cNvPr id="5" name="Picture 4"/>
          <p:cNvPicPr>
            <a:picLocks noChangeAspect="1"/>
          </p:cNvPicPr>
          <p:nvPr/>
        </p:nvPicPr>
        <p:blipFill>
          <a:blip r:embed="rId3"/>
          <a:stretch>
            <a:fillRect/>
          </a:stretch>
        </p:blipFill>
        <p:spPr>
          <a:xfrm>
            <a:off x="2781300" y="2298700"/>
            <a:ext cx="3581400" cy="2260600"/>
          </a:xfrm>
          <a:prstGeom prst="rect">
            <a:avLst/>
          </a:prstGeom>
        </p:spPr>
      </p:pic>
      <p:pic>
        <p:nvPicPr>
          <p:cNvPr id="7" name="Picture 6"/>
          <p:cNvPicPr>
            <a:picLocks noChangeAspect="1"/>
          </p:cNvPicPr>
          <p:nvPr/>
        </p:nvPicPr>
        <p:blipFill>
          <a:blip r:embed="rId4"/>
          <a:stretch>
            <a:fillRect/>
          </a:stretch>
        </p:blipFill>
        <p:spPr>
          <a:xfrm>
            <a:off x="2313144" y="997854"/>
            <a:ext cx="4523081" cy="5098143"/>
          </a:xfrm>
          <a:prstGeom prst="rect">
            <a:avLst/>
          </a:prstGeom>
        </p:spPr>
      </p:pic>
      <p:sp>
        <p:nvSpPr>
          <p:cNvPr id="8" name="TextBox 7"/>
          <p:cNvSpPr txBox="1"/>
          <p:nvPr/>
        </p:nvSpPr>
        <p:spPr>
          <a:xfrm>
            <a:off x="2812138" y="6234668"/>
            <a:ext cx="3603746" cy="523220"/>
          </a:xfrm>
          <a:prstGeom prst="rect">
            <a:avLst/>
          </a:prstGeom>
          <a:noFill/>
        </p:spPr>
        <p:txBody>
          <a:bodyPr wrap="none" rtlCol="0">
            <a:spAutoFit/>
          </a:bodyPr>
          <a:lstStyle/>
          <a:p>
            <a:r>
              <a:rPr lang="en-US" sz="2800" b="1" dirty="0" smtClean="0"/>
              <a:t>Now accessible to “all”</a:t>
            </a:r>
            <a:endParaRPr lang="en-US" sz="2800" b="1" dirty="0"/>
          </a:p>
        </p:txBody>
      </p:sp>
    </p:spTree>
    <p:extLst>
      <p:ext uri="{BB962C8B-B14F-4D97-AF65-F5344CB8AC3E}">
        <p14:creationId xmlns:p14="http://schemas.microsoft.com/office/powerpoint/2010/main" val="199729062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the era of exploring them ..</a:t>
            </a:r>
            <a:endParaRPr lang="en-US" dirty="0"/>
          </a:p>
        </p:txBody>
      </p:sp>
      <p:pic>
        <p:nvPicPr>
          <p:cNvPr id="5" name="Picture 4"/>
          <p:cNvPicPr>
            <a:picLocks noChangeAspect="1"/>
          </p:cNvPicPr>
          <p:nvPr/>
        </p:nvPicPr>
        <p:blipFill>
          <a:blip r:embed="rId3"/>
          <a:stretch>
            <a:fillRect/>
          </a:stretch>
        </p:blipFill>
        <p:spPr>
          <a:xfrm>
            <a:off x="2781300" y="2298700"/>
            <a:ext cx="3581400" cy="2260600"/>
          </a:xfrm>
          <a:prstGeom prst="rect">
            <a:avLst/>
          </a:prstGeom>
        </p:spPr>
      </p:pic>
      <p:pic>
        <p:nvPicPr>
          <p:cNvPr id="6" name="Picture 5"/>
          <p:cNvPicPr>
            <a:picLocks noChangeAspect="1"/>
          </p:cNvPicPr>
          <p:nvPr/>
        </p:nvPicPr>
        <p:blipFill>
          <a:blip r:embed="rId4"/>
          <a:stretch>
            <a:fillRect/>
          </a:stretch>
        </p:blipFill>
        <p:spPr>
          <a:xfrm>
            <a:off x="0" y="1168405"/>
            <a:ext cx="9144000" cy="5783580"/>
          </a:xfrm>
          <a:prstGeom prst="rect">
            <a:avLst/>
          </a:prstGeom>
        </p:spPr>
      </p:pic>
      <p:pic>
        <p:nvPicPr>
          <p:cNvPr id="8" name="Picture 7"/>
          <p:cNvPicPr>
            <a:picLocks noChangeAspect="1"/>
          </p:cNvPicPr>
          <p:nvPr/>
        </p:nvPicPr>
        <p:blipFill>
          <a:blip r:embed="rId5"/>
          <a:stretch>
            <a:fillRect/>
          </a:stretch>
        </p:blipFill>
        <p:spPr>
          <a:xfrm>
            <a:off x="4637688" y="2143353"/>
            <a:ext cx="1325869" cy="1052277"/>
          </a:xfrm>
          <a:prstGeom prst="rect">
            <a:avLst/>
          </a:prstGeom>
        </p:spPr>
      </p:pic>
    </p:spTree>
    <p:extLst>
      <p:ext uri="{BB962C8B-B14F-4D97-AF65-F5344CB8AC3E}">
        <p14:creationId xmlns:p14="http://schemas.microsoft.com/office/powerpoint/2010/main" val="199729062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Locally, we have enjoyed the weight of history ..  </a:t>
            </a:r>
            <a:endParaRPr lang="en-US" sz="3200" dirty="0"/>
          </a:p>
        </p:txBody>
      </p:sp>
      <p:pic>
        <p:nvPicPr>
          <p:cNvPr id="4" name="Content Placeholder 3"/>
          <p:cNvPicPr>
            <a:picLocks noGrp="1" noChangeAspect="1"/>
          </p:cNvPicPr>
          <p:nvPr>
            <p:ph idx="1"/>
          </p:nvPr>
        </p:nvPicPr>
        <p:blipFill>
          <a:blip r:embed="rId2"/>
          <a:srcRect l="3936" r="3936"/>
          <a:stretch>
            <a:fillRect/>
          </a:stretch>
        </p:blipFill>
        <p:spPr>
          <a:xfrm>
            <a:off x="457200" y="1455056"/>
            <a:ext cx="8229600" cy="4525963"/>
          </a:xfrm>
        </p:spPr>
      </p:pic>
      <p:sp>
        <p:nvSpPr>
          <p:cNvPr id="5" name="Title 1"/>
          <p:cNvSpPr txBox="1">
            <a:spLocks/>
          </p:cNvSpPr>
          <p:nvPr/>
        </p:nvSpPr>
        <p:spPr>
          <a:xfrm>
            <a:off x="457200" y="571500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t>Franciabigio (1514)</a:t>
            </a:r>
            <a:endParaRPr lang="en-US" dirty="0"/>
          </a:p>
        </p:txBody>
      </p:sp>
    </p:spTree>
    <p:extLst>
      <p:ext uri="{BB962C8B-B14F-4D97-AF65-F5344CB8AC3E}">
        <p14:creationId xmlns:p14="http://schemas.microsoft.com/office/powerpoint/2010/main" val="165651735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2531</TotalTime>
  <Words>676</Words>
  <Application>Microsoft Macintosh PowerPoint</Application>
  <PresentationFormat>On-screen Show (4:3)</PresentationFormat>
  <Paragraphs>68</Paragraphs>
  <Slides>13</Slides>
  <Notes>6</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Summary</vt:lpstr>
      <vt:lpstr>OPTICON Innovation Network: Objectives</vt:lpstr>
      <vt:lpstr>OPTICON Innovation Network Workshop</vt:lpstr>
      <vt:lpstr>€47 million specifically earmarked for photonics-related proposals.</vt:lpstr>
      <vt:lpstr>ALMA image of HL Tau</vt:lpstr>
      <vt:lpstr>Enjoyed the weight of history</vt:lpstr>
      <vt:lpstr>Medicean planets</vt:lpstr>
      <vt:lpstr>In the era of exploring them ..</vt:lpstr>
      <vt:lpstr>Locally, we have enjoyed the weight of history ..  </vt:lpstr>
      <vt:lpstr>The science problem</vt:lpstr>
      <vt:lpstr>The solution   Photonic  Spectrograph for NTT</vt:lpstr>
      <vt:lpstr>Lots of competition .. but no Southern projects</vt:lpstr>
      <vt:lpstr>Thanks</vt:lpstr>
    </vt:vector>
  </TitlesOfParts>
  <Company>University of Hertfordshire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Summary</dc:title>
  <dc:creator>Hugh Jones</dc:creator>
  <cp:lastModifiedBy>Hugh Jones</cp:lastModifiedBy>
  <cp:revision>18</cp:revision>
  <dcterms:created xsi:type="dcterms:W3CDTF">2014-11-05T20:21:05Z</dcterms:created>
  <dcterms:modified xsi:type="dcterms:W3CDTF">2014-11-07T14:32:06Z</dcterms:modified>
</cp:coreProperties>
</file>