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0"/>
  </p:notesMasterIdLst>
  <p:sldIdLst>
    <p:sldId id="256" r:id="rId3"/>
    <p:sldId id="258" r:id="rId4"/>
    <p:sldId id="260" r:id="rId5"/>
    <p:sldId id="261" r:id="rId6"/>
    <p:sldId id="280" r:id="rId7"/>
    <p:sldId id="262" r:id="rId8"/>
    <p:sldId id="263" r:id="rId9"/>
    <p:sldId id="264" r:id="rId10"/>
    <p:sldId id="265" r:id="rId11"/>
    <p:sldId id="268" r:id="rId12"/>
    <p:sldId id="269" r:id="rId13"/>
    <p:sldId id="282" r:id="rId14"/>
    <p:sldId id="283" r:id="rId15"/>
    <p:sldId id="266" r:id="rId16"/>
    <p:sldId id="270" r:id="rId17"/>
    <p:sldId id="286" r:id="rId18"/>
    <p:sldId id="276" r:id="rId19"/>
    <p:sldId id="272" r:id="rId20"/>
    <p:sldId id="273" r:id="rId21"/>
    <p:sldId id="285" r:id="rId22"/>
    <p:sldId id="288" r:id="rId23"/>
    <p:sldId id="284" r:id="rId24"/>
    <p:sldId id="287" r:id="rId25"/>
    <p:sldId id="289" r:id="rId26"/>
    <p:sldId id="290" r:id="rId27"/>
    <p:sldId id="291" r:id="rId28"/>
    <p:sldId id="292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0000"/>
    <a:srgbClr val="7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8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-106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8283B9-95CC-43B1-8C80-E153776227AC}" type="datetimeFigureOut">
              <a:rPr lang="en-GB" smtClean="0"/>
              <a:t>07/11/2014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5BE97-7609-4F1F-84D1-6038705C7B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911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3D9AC673-1D3D-4231-8653-41ACF5FFF16B}" type="slidenum">
              <a:rPr lang="en-US" smtClean="0">
                <a:latin typeface="Tahoma" pitchFamily="34" charset="0"/>
                <a:ea typeface="DejaVu LGC Sans"/>
                <a:cs typeface="DejaVu LGC Sans"/>
              </a:rPr>
              <a:pPr>
                <a:buFont typeface="Times New Roman" pitchFamily="18" charset="0"/>
                <a:buNone/>
              </a:pPr>
              <a:t>5</a:t>
            </a:fld>
            <a:endParaRPr lang="en-US" smtClean="0">
              <a:latin typeface="Tahoma" pitchFamily="34" charset="0"/>
              <a:ea typeface="DejaVu LGC Sans"/>
              <a:cs typeface="DejaVu LGC Sans"/>
            </a:endParaRPr>
          </a:p>
        </p:txBody>
      </p:sp>
      <p:sp>
        <p:nvSpPr>
          <p:cNvPr id="95235" name="Text Box 1"/>
          <p:cNvSpPr txBox="1">
            <a:spLocks noChangeArrowheads="1"/>
          </p:cNvSpPr>
          <p:nvPr/>
        </p:nvSpPr>
        <p:spPr bwMode="auto">
          <a:xfrm>
            <a:off x="930089" y="685512"/>
            <a:ext cx="5000625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8155" tIns="44078" rIns="88155" bIns="44078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/>
          </a:p>
        </p:txBody>
      </p:sp>
      <p:sp>
        <p:nvSpPr>
          <p:cNvPr id="95236" name="Rectangle 2"/>
          <p:cNvSpPr>
            <a:spLocks noGrp="1" noChangeArrowheads="1"/>
          </p:cNvSpPr>
          <p:nvPr>
            <p:ph type="body"/>
          </p:nvPr>
        </p:nvSpPr>
        <p:spPr>
          <a:xfrm>
            <a:off x="914681" y="4342535"/>
            <a:ext cx="5030040" cy="4123170"/>
          </a:xfrm>
          <a:solidFill>
            <a:srgbClr val="FFFFFF"/>
          </a:solidFill>
          <a:ln w="9360">
            <a:solidFill>
              <a:srgbClr val="000000"/>
            </a:solidFill>
            <a:miter lim="800000"/>
          </a:ln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fld id="{CAFF9A53-9530-4FCB-94C8-CD26D18FB634}" type="slidenum">
              <a:rPr lang="en-US" smtClean="0">
                <a:latin typeface="Arial" pitchFamily="34" charset="0"/>
                <a:ea typeface="MS PGothic" pitchFamily="34" charset="-128"/>
                <a:cs typeface="DejaVu LGC Sans"/>
              </a:rPr>
              <a:pPr>
                <a:buFont typeface="Wingdings" pitchFamily="2" charset="2"/>
                <a:buNone/>
              </a:pPr>
              <a:t>6</a:t>
            </a:fld>
            <a:endParaRPr lang="en-US" smtClean="0">
              <a:latin typeface="Arial" pitchFamily="34" charset="0"/>
              <a:ea typeface="MS PGothic" pitchFamily="34" charset="-128"/>
              <a:cs typeface="DejaVu LGC Sans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fld id="{4DD3CC56-1918-4009-9EF1-6C7210CBA1CA}" type="slidenum">
              <a:rPr lang="en-GB" smtClean="0">
                <a:latin typeface="Times New Roman" pitchFamily="18" charset="0"/>
                <a:ea typeface="DejaVu LGC Sans"/>
                <a:cs typeface="DejaVu LGC Sans"/>
              </a:rPr>
              <a:pPr>
                <a:buFont typeface="Wingdings" pitchFamily="2" charset="2"/>
                <a:buNone/>
              </a:pPr>
              <a:t>14</a:t>
            </a:fld>
            <a:endParaRPr lang="en-GB" smtClean="0">
              <a:latin typeface="Times New Roman" pitchFamily="18" charset="0"/>
              <a:ea typeface="DejaVu LGC Sans"/>
              <a:cs typeface="DejaVu LGC Sans"/>
            </a:endParaRPr>
          </a:p>
        </p:txBody>
      </p:sp>
      <p:sp>
        <p:nvSpPr>
          <p:cNvPr id="972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72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032250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fld id="{523A53D2-FB26-44D4-9871-E35F4CEB7CCC}" type="slidenum">
              <a:rPr lang="en-GB" smtClean="0">
                <a:latin typeface="Times New Roman" pitchFamily="18" charset="0"/>
                <a:ea typeface="DejaVu LGC Sans"/>
                <a:cs typeface="DejaVu LGC Sans"/>
              </a:rPr>
              <a:pPr>
                <a:buFont typeface="Wingdings" pitchFamily="2" charset="2"/>
                <a:buNone/>
              </a:pPr>
              <a:t>15</a:t>
            </a:fld>
            <a:endParaRPr lang="en-GB" smtClean="0">
              <a:latin typeface="Times New Roman" pitchFamily="18" charset="0"/>
              <a:ea typeface="DejaVu LGC Sans"/>
              <a:cs typeface="DejaVu LGC Sans"/>
            </a:endParaRPr>
          </a:p>
        </p:txBody>
      </p:sp>
      <p:sp>
        <p:nvSpPr>
          <p:cNvPr id="993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93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032250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fld id="{52E2F80A-3B7E-4912-8340-AC688C61642C}" type="slidenum">
              <a:rPr lang="en-US" smtClean="0">
                <a:latin typeface="Times New Roman" pitchFamily="18" charset="0"/>
                <a:ea typeface="DejaVu LGC Sans"/>
                <a:cs typeface="DejaVu LGC Sans"/>
              </a:rPr>
              <a:pPr>
                <a:buFont typeface="Wingdings" pitchFamily="2" charset="2"/>
                <a:buNone/>
              </a:pPr>
              <a:t>22</a:t>
            </a:fld>
            <a:endParaRPr lang="en-US" smtClean="0">
              <a:latin typeface="Times New Roman" pitchFamily="18" charset="0"/>
              <a:ea typeface="DejaVu LGC Sans"/>
              <a:cs typeface="DejaVu LGC Sans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3738"/>
            <a:ext cx="4567237" cy="3427412"/>
          </a:xfrm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fld id="{4DD3CC56-1918-4009-9EF1-6C7210CBA1CA}" type="slidenum">
              <a:rPr lang="en-GB" smtClean="0">
                <a:latin typeface="Times New Roman" pitchFamily="18" charset="0"/>
                <a:ea typeface="DejaVu LGC Sans"/>
                <a:cs typeface="DejaVu LGC Sans"/>
              </a:rPr>
              <a:pPr>
                <a:buFont typeface="Wingdings" pitchFamily="2" charset="2"/>
                <a:buNone/>
              </a:pPr>
              <a:t>25</a:t>
            </a:fld>
            <a:endParaRPr lang="en-GB" smtClean="0">
              <a:latin typeface="Times New Roman" pitchFamily="18" charset="0"/>
              <a:ea typeface="DejaVu LGC Sans"/>
              <a:cs typeface="DejaVu LGC Sans"/>
            </a:endParaRPr>
          </a:p>
        </p:txBody>
      </p:sp>
      <p:sp>
        <p:nvSpPr>
          <p:cNvPr id="972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72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032250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5BE97-7609-4F1F-84D1-6038705C7B1E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860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73631-A692-4F7D-BAFA-5A0DA32BA6DD}" type="datetimeFigureOut">
              <a:rPr lang="en-GB" smtClean="0"/>
              <a:t>07/11/2014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FBDC2-6541-423C-83AA-2C92675E6B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629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73631-A692-4F7D-BAFA-5A0DA32BA6DD}" type="datetimeFigureOut">
              <a:rPr lang="en-GB" smtClean="0"/>
              <a:t>07/11/2014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FBDC2-6541-423C-83AA-2C92675E6B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3607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73631-A692-4F7D-BAFA-5A0DA32BA6DD}" type="datetimeFigureOut">
              <a:rPr lang="en-GB" smtClean="0"/>
              <a:t>07/11/2014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FBDC2-6541-423C-83AA-2C92675E6B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7159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1"/>
            <a:ext cx="8228013" cy="13827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1" y="1905000"/>
            <a:ext cx="4037013" cy="41132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1905001"/>
            <a:ext cx="4038600" cy="19796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3" y="4037013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Univ. of Warwick – 22/01/14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1DC4D-37F2-4796-B9BE-CEBD90E03E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928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625" y="273514"/>
            <a:ext cx="822787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6624" y="1605095"/>
            <a:ext cx="4044794" cy="452449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39702" y="1605095"/>
            <a:ext cx="4044794" cy="4524495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CE327-DA55-4406-8F77-C8B26F34495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6174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E91A5-D604-4662-9A43-1468D2EF74C2}" type="datetimeFigureOut">
              <a:rPr lang="en-GB" smtClean="0"/>
              <a:t>07/11/2014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E1C8A-D075-47AB-8546-181E5BB6A6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56756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E91A5-D604-4662-9A43-1468D2EF74C2}" type="datetimeFigureOut">
              <a:rPr lang="en-GB" smtClean="0"/>
              <a:t>07/11/2014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E1C8A-D075-47AB-8546-181E5BB6A6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9734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E91A5-D604-4662-9A43-1468D2EF74C2}" type="datetimeFigureOut">
              <a:rPr lang="en-GB" smtClean="0"/>
              <a:t>07/11/2014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E1C8A-D075-47AB-8546-181E5BB6A6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3126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E91A5-D604-4662-9A43-1468D2EF74C2}" type="datetimeFigureOut">
              <a:rPr lang="en-GB" smtClean="0"/>
              <a:t>07/11/2014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E1C8A-D075-47AB-8546-181E5BB6A6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8221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E91A5-D604-4662-9A43-1468D2EF74C2}" type="datetimeFigureOut">
              <a:rPr lang="en-GB" smtClean="0"/>
              <a:t>07/11/2014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E1C8A-D075-47AB-8546-181E5BB6A6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907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E91A5-D604-4662-9A43-1468D2EF74C2}" type="datetimeFigureOut">
              <a:rPr lang="en-GB" smtClean="0"/>
              <a:t>07/11/2014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E1C8A-D075-47AB-8546-181E5BB6A6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033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73631-A692-4F7D-BAFA-5A0DA32BA6DD}" type="datetimeFigureOut">
              <a:rPr lang="en-GB" smtClean="0"/>
              <a:t>07/11/2014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FBDC2-6541-423C-83AA-2C92675E6B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77786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E91A5-D604-4662-9A43-1468D2EF74C2}" type="datetimeFigureOut">
              <a:rPr lang="en-GB" smtClean="0"/>
              <a:t>07/11/2014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E1C8A-D075-47AB-8546-181E5BB6A6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2311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E91A5-D604-4662-9A43-1468D2EF74C2}" type="datetimeFigureOut">
              <a:rPr lang="en-GB" smtClean="0"/>
              <a:t>07/11/2014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E1C8A-D075-47AB-8546-181E5BB6A6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3483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E91A5-D604-4662-9A43-1468D2EF74C2}" type="datetimeFigureOut">
              <a:rPr lang="en-GB" smtClean="0"/>
              <a:t>07/11/2014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E1C8A-D075-47AB-8546-181E5BB6A6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52324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E91A5-D604-4662-9A43-1468D2EF74C2}" type="datetimeFigureOut">
              <a:rPr lang="en-GB" smtClean="0"/>
              <a:t>07/11/2014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E1C8A-D075-47AB-8546-181E5BB6A6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30399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E91A5-D604-4662-9A43-1468D2EF74C2}" type="datetimeFigureOut">
              <a:rPr lang="en-GB" smtClean="0"/>
              <a:t>07/11/2014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E1C8A-D075-47AB-8546-181E5BB6A6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2466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73631-A692-4F7D-BAFA-5A0DA32BA6DD}" type="datetimeFigureOut">
              <a:rPr lang="en-GB" smtClean="0"/>
              <a:t>07/11/2014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FBDC2-6541-423C-83AA-2C92675E6B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793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73631-A692-4F7D-BAFA-5A0DA32BA6DD}" type="datetimeFigureOut">
              <a:rPr lang="en-GB" smtClean="0"/>
              <a:t>07/11/2014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FBDC2-6541-423C-83AA-2C92675E6B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1639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73631-A692-4F7D-BAFA-5A0DA32BA6DD}" type="datetimeFigureOut">
              <a:rPr lang="en-GB" smtClean="0"/>
              <a:t>07/11/2014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FBDC2-6541-423C-83AA-2C92675E6B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599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73631-A692-4F7D-BAFA-5A0DA32BA6DD}" type="datetimeFigureOut">
              <a:rPr lang="en-GB" smtClean="0"/>
              <a:t>07/11/2014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FBDC2-6541-423C-83AA-2C92675E6B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9183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73631-A692-4F7D-BAFA-5A0DA32BA6DD}" type="datetimeFigureOut">
              <a:rPr lang="en-GB" smtClean="0"/>
              <a:t>07/11/2014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FBDC2-6541-423C-83AA-2C92675E6B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8276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73631-A692-4F7D-BAFA-5A0DA32BA6DD}" type="datetimeFigureOut">
              <a:rPr lang="en-GB" smtClean="0"/>
              <a:t>07/11/2014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FBDC2-6541-423C-83AA-2C92675E6B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376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73631-A692-4F7D-BAFA-5A0DA32BA6DD}" type="datetimeFigureOut">
              <a:rPr lang="en-GB" smtClean="0"/>
              <a:t>07/11/2014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FBDC2-6541-423C-83AA-2C92675E6B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2962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323333">
                <a:lumMod val="0"/>
              </a:srgbClr>
            </a:gs>
            <a:gs pos="100000">
              <a:srgbClr val="71747B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73631-A692-4F7D-BAFA-5A0DA32BA6DD}" type="datetimeFigureOut">
              <a:rPr lang="en-GB" smtClean="0"/>
              <a:t>07/11/2014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FBDC2-6541-423C-83AA-2C92675E6B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82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33000">
              <a:srgbClr val="323333">
                <a:lumMod val="0"/>
              </a:srgbClr>
            </a:gs>
            <a:gs pos="100000">
              <a:srgbClr val="71747B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E91A5-D604-4662-9A43-1468D2EF74C2}" type="datetimeFigureOut">
              <a:rPr lang="en-GB" smtClean="0"/>
              <a:t>07/11/2014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E1C8A-D075-47AB-8546-181E5BB6A6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029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gif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33.jpeg"/><Relationship Id="rId4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gif"/><Relationship Id="rId5" Type="http://schemas.openxmlformats.org/officeDocument/2006/relationships/image" Target="../media/image29.gif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758553" y="267419"/>
            <a:ext cx="7617482" cy="2846717"/>
          </a:xfrm>
          <a:prstGeom prst="roundRect">
            <a:avLst>
              <a:gd name="adj" fmla="val 1975"/>
            </a:avLst>
          </a:prstGeom>
          <a:solidFill>
            <a:schemeClr val="bg1">
              <a:alpha val="18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858" y="123015"/>
            <a:ext cx="7848872" cy="2997504"/>
          </a:xfrm>
        </p:spPr>
        <p:txBody>
          <a:bodyPr>
            <a:noAutofit/>
          </a:bodyPr>
          <a:lstStyle/>
          <a:p>
            <a:r>
              <a:rPr lang="en-GB" sz="6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Exoplanets</a:t>
            </a:r>
            <a:r>
              <a:rPr lang="en-GB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at the bottom of the main </a:t>
            </a:r>
            <a:r>
              <a:rPr lang="en-GB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sequence</a:t>
            </a:r>
            <a:endParaRPr lang="en-GB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8259" y="3096883"/>
            <a:ext cx="6400800" cy="1949691"/>
          </a:xfrm>
        </p:spPr>
        <p:txBody>
          <a:bodyPr/>
          <a:lstStyle/>
          <a:p>
            <a:r>
              <a:rPr lang="en-GB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John Barnes</a:t>
            </a:r>
          </a:p>
          <a:p>
            <a:r>
              <a:rPr lang="en-GB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Open University, UK</a:t>
            </a:r>
            <a:endParaRPr lang="en-GB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05" y="5757621"/>
            <a:ext cx="1226096" cy="980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997" y="5757621"/>
            <a:ext cx="2802506" cy="980877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4395049"/>
            <a:ext cx="8885497" cy="125304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 hangingPunct="0">
              <a:lnSpc>
                <a:spcPct val="93000"/>
              </a:lnSpc>
              <a:spcAft>
                <a:spcPts val="1200"/>
              </a:spcAft>
              <a:buClr>
                <a:srgbClr val="FFFFFF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Collaborators: 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</a:rPr>
              <a:t>H. Jones, D. </a:t>
            </a:r>
            <a:r>
              <a:rPr lang="en-GB" dirty="0" err="1" smtClean="0">
                <a:solidFill>
                  <a:schemeClr val="bg1">
                    <a:lumMod val="85000"/>
                  </a:schemeClr>
                </a:solidFill>
              </a:rPr>
              <a:t>Pinfield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</a:rPr>
              <a:t>, M. </a:t>
            </a:r>
            <a:r>
              <a:rPr lang="en-GB" dirty="0" err="1" smtClean="0">
                <a:solidFill>
                  <a:schemeClr val="bg1">
                    <a:lumMod val="85000"/>
                  </a:schemeClr>
                </a:solidFill>
              </a:rPr>
              <a:t>Tuomi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</a:rPr>
              <a:t> (U. Hertfordshire, UK); G. </a:t>
            </a:r>
            <a:r>
              <a:rPr lang="en-GB" dirty="0" err="1">
                <a:solidFill>
                  <a:schemeClr val="bg1">
                    <a:lumMod val="85000"/>
                  </a:schemeClr>
                </a:solidFill>
              </a:rPr>
              <a:t>A</a:t>
            </a:r>
            <a:r>
              <a:rPr lang="en-GB" dirty="0" err="1" smtClean="0">
                <a:solidFill>
                  <a:schemeClr val="bg1">
                    <a:lumMod val="85000"/>
                  </a:schemeClr>
                </a:solidFill>
              </a:rPr>
              <a:t>nglada-Escudé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</a:rPr>
              <a:t> (U. Hertfordshire/QMUL, UK); James Jenkins, </a:t>
            </a:r>
            <a:r>
              <a:rPr lang="en-GB" dirty="0" err="1" smtClean="0">
                <a:solidFill>
                  <a:schemeClr val="bg1">
                    <a:lumMod val="85000"/>
                  </a:schemeClr>
                </a:solidFill>
              </a:rPr>
              <a:t>Patricio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GB" dirty="0" err="1" smtClean="0">
                <a:solidFill>
                  <a:schemeClr val="bg1">
                    <a:lumMod val="85000"/>
                  </a:schemeClr>
                </a:solidFill>
              </a:rPr>
              <a:t>Rojo</a:t>
            </a:r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</a:rPr>
              <a:t>(U. de Chile);</a:t>
            </a:r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</a:rPr>
              <a:t>Andrés </a:t>
            </a:r>
            <a:r>
              <a:rPr lang="en-GB" dirty="0" err="1" smtClean="0">
                <a:solidFill>
                  <a:schemeClr val="bg1">
                    <a:lumMod val="85000"/>
                  </a:schemeClr>
                </a:solidFill>
              </a:rPr>
              <a:t>Jordán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</a:rPr>
              <a:t>, Dante </a:t>
            </a:r>
            <a:r>
              <a:rPr lang="en-GB" dirty="0" err="1" smtClean="0">
                <a:solidFill>
                  <a:schemeClr val="bg1">
                    <a:lumMod val="85000"/>
                  </a:schemeClr>
                </a:solidFill>
              </a:rPr>
              <a:t>Minniti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</a:rPr>
              <a:t>, Pamela </a:t>
            </a:r>
            <a:r>
              <a:rPr lang="en-GB" dirty="0" err="1" smtClean="0">
                <a:solidFill>
                  <a:schemeClr val="bg1">
                    <a:lumMod val="85000"/>
                  </a:schemeClr>
                </a:solidFill>
              </a:rPr>
              <a:t>Arriagada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</a:rPr>
              <a:t>,  (U. </a:t>
            </a:r>
            <a:r>
              <a:rPr lang="en-GB" dirty="0" err="1" smtClean="0">
                <a:solidFill>
                  <a:schemeClr val="bg1">
                    <a:lumMod val="85000"/>
                  </a:schemeClr>
                </a:solidFill>
              </a:rPr>
              <a:t>Cat</a:t>
            </a:r>
            <a:r>
              <a:rPr lang="en-GB" dirty="0" err="1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ó</a:t>
            </a:r>
            <a:r>
              <a:rPr lang="en-GB" dirty="0" err="1" smtClean="0">
                <a:solidFill>
                  <a:schemeClr val="bg1">
                    <a:lumMod val="85000"/>
                  </a:schemeClr>
                </a:solidFill>
              </a:rPr>
              <a:t>lica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</a:rPr>
              <a:t> de Chile);</a:t>
            </a:r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</a:rPr>
              <a:t>S. Jeffers (</a:t>
            </a:r>
            <a:r>
              <a:rPr lang="en-GB" dirty="0" err="1" smtClean="0">
                <a:solidFill>
                  <a:schemeClr val="bg1">
                    <a:lumMod val="85000"/>
                  </a:schemeClr>
                </a:solidFill>
              </a:rPr>
              <a:t>G</a:t>
            </a:r>
            <a:r>
              <a:rPr lang="en-GB" dirty="0" err="1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ö</a:t>
            </a:r>
            <a:r>
              <a:rPr lang="en-GB" dirty="0" err="1" smtClean="0">
                <a:solidFill>
                  <a:schemeClr val="bg1">
                    <a:lumMod val="85000"/>
                  </a:schemeClr>
                </a:solidFill>
              </a:rPr>
              <a:t>ttingen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  <a:p>
            <a:pPr hangingPunct="0">
              <a:lnSpc>
                <a:spcPct val="93000"/>
              </a:lnSpc>
              <a:spcAft>
                <a:spcPts val="1200"/>
              </a:spcAft>
              <a:buClr>
                <a:srgbClr val="FFFFFF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GB" sz="2000" dirty="0" smtClean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13" y="580708"/>
            <a:ext cx="468000" cy="46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2988000" y="720000"/>
            <a:ext cx="144000" cy="14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79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81"/>
          <p:cNvSpPr>
            <a:spLocks noChangeArrowheads="1"/>
          </p:cNvSpPr>
          <p:nvPr/>
        </p:nvSpPr>
        <p:spPr bwMode="auto">
          <a:xfrm>
            <a:off x="4889896" y="4930616"/>
            <a:ext cx="3922284" cy="1861176"/>
          </a:xfrm>
          <a:prstGeom prst="roundRect">
            <a:avLst>
              <a:gd name="adj" fmla="val 7385"/>
            </a:avLst>
          </a:prstGeom>
          <a:solidFill>
            <a:srgbClr val="FF0000">
              <a:alpha val="39999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749723" y="228888"/>
            <a:ext cx="7775231" cy="44397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93000"/>
              </a:lnSpc>
              <a:buClr>
                <a:srgbClr val="FFFFFF"/>
              </a:buClr>
              <a:buSzPct val="45000"/>
              <a:buFont typeface="Wingdings" pitchFamily="2" charset="2"/>
              <a:buNone/>
              <a:defRPr/>
            </a:pPr>
            <a:r>
              <a:rPr lang="en-US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Activity </a:t>
            </a:r>
            <a:r>
              <a:rPr lang="en-US" sz="3200" b="1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vs</a:t>
            </a:r>
            <a:r>
              <a:rPr lang="en-US" sz="32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 observed RVs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79060" y="4930829"/>
            <a:ext cx="3933121" cy="1172187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pPr algn="ctr">
              <a:spcAft>
                <a:spcPts val="1089"/>
              </a:spcAft>
              <a:buClr>
                <a:srgbClr val="FF0000"/>
              </a:buClr>
              <a:buSzPct val="120000"/>
            </a:pP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Log(H</a:t>
            </a:r>
            <a:r>
              <a:rPr lang="en-GB" sz="22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a</a:t>
            </a: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GB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GB" sz="2200" baseline="-2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bol</a:t>
            </a: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important when choosing a sample</a:t>
            </a:r>
          </a:p>
          <a:p>
            <a:pPr algn="ctr">
              <a:buClr>
                <a:srgbClr val="FF0000"/>
              </a:buClr>
              <a:buSzPct val="120000"/>
            </a:pP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4889897" y="1292197"/>
            <a:ext cx="3802408" cy="921004"/>
          </a:xfrm>
          <a:prstGeom prst="rect">
            <a:avLst/>
          </a:prstGeom>
        </p:spPr>
        <p:txBody>
          <a:bodyPr wrap="square" lIns="82945" tIns="41473" rIns="82945" bIns="41473">
            <a:spAutoFit/>
          </a:bodyPr>
          <a:lstStyle/>
          <a:p>
            <a:pPr marL="311045" indent="-311045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v sin i: most rapid rotators show greatest deviation from Poisson limited precision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4879060" y="2701499"/>
            <a:ext cx="3562670" cy="360755"/>
          </a:xfrm>
          <a:prstGeom prst="rect">
            <a:avLst/>
          </a:prstGeom>
        </p:spPr>
        <p:txBody>
          <a:bodyPr wrap="none" lIns="82945" tIns="41473" rIns="82945" bIns="41473">
            <a:spAutoFit/>
          </a:bodyPr>
          <a:lstStyle/>
          <a:p>
            <a:pPr marL="311045" indent="-311045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No clear trend with spectral type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889896" y="3396352"/>
            <a:ext cx="4148968" cy="1119937"/>
          </a:xfrm>
          <a:prstGeom prst="rect">
            <a:avLst/>
          </a:prstGeom>
        </p:spPr>
        <p:txBody>
          <a:bodyPr wrap="square" lIns="82945" tIns="41473" rIns="82945" bIns="41473">
            <a:spAutoFit/>
          </a:bodyPr>
          <a:lstStyle/>
          <a:p>
            <a:pPr marL="311045" indent="-311045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H</a:t>
            </a:r>
            <a:r>
              <a:rPr lang="en-US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</a:t>
            </a:r>
            <a:r>
              <a:rPr lang="en-US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>
                <a:solidFill>
                  <a:schemeClr val="bg1"/>
                </a:solidFill>
              </a:rPr>
              <a:t>emission shows clear trend with RV precision</a:t>
            </a:r>
          </a:p>
          <a:p>
            <a:pPr marL="326556" indent="-326556">
              <a:spcBef>
                <a:spcPts val="1633"/>
              </a:spcBef>
              <a:buClr>
                <a:srgbClr val="FF0000"/>
              </a:buClr>
              <a:buSzPct val="120000"/>
            </a:pPr>
            <a:r>
              <a:rPr lang="en-GB" dirty="0">
                <a:solidFill>
                  <a:schemeClr val="bg1"/>
                </a:solidFill>
                <a:sym typeface="Wingdings" panose="05000000000000000000" pitchFamily="2" charset="2"/>
              </a:rPr>
              <a:t>     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24447" y="944919"/>
            <a:ext cx="3608524" cy="5024559"/>
          </a:xfrm>
          <a:prstGeom prst="roundRect">
            <a:avLst>
              <a:gd name="adj" fmla="val 1297"/>
            </a:avLst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70" y="1010944"/>
            <a:ext cx="3500256" cy="4897270"/>
          </a:xfrm>
          <a:prstGeom prst="rect">
            <a:avLst/>
          </a:prstGeom>
        </p:spPr>
      </p:pic>
      <p:cxnSp>
        <p:nvCxnSpPr>
          <p:cNvPr id="7" name="Straight Arrow Connector 6"/>
          <p:cNvCxnSpPr>
            <a:stCxn id="8" idx="1"/>
          </p:cNvCxnSpPr>
          <p:nvPr/>
        </p:nvCxnSpPr>
        <p:spPr bwMode="auto">
          <a:xfrm flipH="1">
            <a:off x="3591929" y="1752698"/>
            <a:ext cx="1297967" cy="141824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3591929" y="2971922"/>
            <a:ext cx="1221775" cy="337714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H="1">
            <a:off x="3186880" y="3788134"/>
            <a:ext cx="1692180" cy="1048992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Rectangle 19"/>
          <p:cNvSpPr/>
          <p:nvPr/>
        </p:nvSpPr>
        <p:spPr>
          <a:xfrm>
            <a:off x="5258051" y="4147266"/>
            <a:ext cx="3780814" cy="641912"/>
          </a:xfrm>
          <a:prstGeom prst="rect">
            <a:avLst/>
          </a:prstGeom>
        </p:spPr>
        <p:txBody>
          <a:bodyPr wrap="square" lIns="82945" tIns="41473" rIns="82945" bIns="41473">
            <a:spAutoFit/>
          </a:bodyPr>
          <a:lstStyle/>
          <a:p>
            <a:r>
              <a:rPr lang="en-GB" dirty="0">
                <a:solidFill>
                  <a:srgbClr val="FFFF00"/>
                </a:solidFill>
                <a:sym typeface="Wingdings" panose="05000000000000000000" pitchFamily="2" charset="2"/>
              </a:rPr>
              <a:t> Suggests that activity is important, even in late M dwarfs</a:t>
            </a:r>
            <a:endParaRPr lang="en-GB" dirty="0"/>
          </a:p>
        </p:txBody>
      </p:sp>
      <p:sp>
        <p:nvSpPr>
          <p:cNvPr id="23" name="Rectangle 22"/>
          <p:cNvSpPr/>
          <p:nvPr/>
        </p:nvSpPr>
        <p:spPr>
          <a:xfrm>
            <a:off x="4996699" y="5703332"/>
            <a:ext cx="3684770" cy="1099419"/>
          </a:xfrm>
          <a:prstGeom prst="rect">
            <a:avLst/>
          </a:prstGeom>
        </p:spPr>
        <p:txBody>
          <a:bodyPr wrap="square" lIns="82945" tIns="41473" rIns="82945" bIns="41473">
            <a:spAutoFit/>
          </a:bodyPr>
          <a:lstStyle/>
          <a:p>
            <a:pPr algn="ctr">
              <a:buClr>
                <a:srgbClr val="FF0000"/>
              </a:buClr>
              <a:buSzPct val="120000"/>
            </a:pP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Observing only slow rotators may lead to a biased against detecting planets </a:t>
            </a:r>
          </a:p>
        </p:txBody>
      </p:sp>
      <p:sp>
        <p:nvSpPr>
          <p:cNvPr id="4" name="Freeform 3"/>
          <p:cNvSpPr/>
          <p:nvPr/>
        </p:nvSpPr>
        <p:spPr>
          <a:xfrm>
            <a:off x="2458762" y="5734991"/>
            <a:ext cx="68400" cy="173223"/>
          </a:xfrm>
          <a:custGeom>
            <a:avLst/>
            <a:gdLst>
              <a:gd name="connsiteX0" fmla="*/ 5818 w 57542"/>
              <a:gd name="connsiteY0" fmla="*/ 0 h 126213"/>
              <a:gd name="connsiteX1" fmla="*/ 5818 w 57542"/>
              <a:gd name="connsiteY1" fmla="*/ 0 h 126213"/>
              <a:gd name="connsiteX2" fmla="*/ 3242 w 57542"/>
              <a:gd name="connsiteY2" fmla="*/ 61818 h 126213"/>
              <a:gd name="connsiteX3" fmla="*/ 666 w 57542"/>
              <a:gd name="connsiteY3" fmla="*/ 69546 h 126213"/>
              <a:gd name="connsiteX4" fmla="*/ 3242 w 57542"/>
              <a:gd name="connsiteY4" fmla="*/ 121061 h 126213"/>
              <a:gd name="connsiteX5" fmla="*/ 18697 w 57542"/>
              <a:gd name="connsiteY5" fmla="*/ 126213 h 126213"/>
              <a:gd name="connsiteX6" fmla="*/ 39303 w 57542"/>
              <a:gd name="connsiteY6" fmla="*/ 123637 h 126213"/>
              <a:gd name="connsiteX7" fmla="*/ 47030 w 57542"/>
              <a:gd name="connsiteY7" fmla="*/ 118485 h 126213"/>
              <a:gd name="connsiteX8" fmla="*/ 54757 w 57542"/>
              <a:gd name="connsiteY8" fmla="*/ 115910 h 126213"/>
              <a:gd name="connsiteX9" fmla="*/ 47030 w 57542"/>
              <a:gd name="connsiteY9" fmla="*/ 30909 h 126213"/>
              <a:gd name="connsiteX10" fmla="*/ 39303 w 57542"/>
              <a:gd name="connsiteY10" fmla="*/ 20606 h 126213"/>
              <a:gd name="connsiteX11" fmla="*/ 31575 w 57542"/>
              <a:gd name="connsiteY11" fmla="*/ 18030 h 126213"/>
              <a:gd name="connsiteX12" fmla="*/ 29000 w 57542"/>
              <a:gd name="connsiteY12" fmla="*/ 10303 h 126213"/>
              <a:gd name="connsiteX13" fmla="*/ 21272 w 57542"/>
              <a:gd name="connsiteY13" fmla="*/ 7727 h 126213"/>
              <a:gd name="connsiteX14" fmla="*/ 5818 w 57542"/>
              <a:gd name="connsiteY14" fmla="*/ 0 h 126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542" h="126213">
                <a:moveTo>
                  <a:pt x="5818" y="0"/>
                </a:moveTo>
                <a:lnTo>
                  <a:pt x="5818" y="0"/>
                </a:lnTo>
                <a:cubicBezTo>
                  <a:pt x="4959" y="20606"/>
                  <a:pt x="4766" y="41250"/>
                  <a:pt x="3242" y="61818"/>
                </a:cubicBezTo>
                <a:cubicBezTo>
                  <a:pt x="3041" y="64526"/>
                  <a:pt x="666" y="66831"/>
                  <a:pt x="666" y="69546"/>
                </a:cubicBezTo>
                <a:cubicBezTo>
                  <a:pt x="666" y="86739"/>
                  <a:pt x="-1971" y="104677"/>
                  <a:pt x="3242" y="121061"/>
                </a:cubicBezTo>
                <a:cubicBezTo>
                  <a:pt x="4889" y="126236"/>
                  <a:pt x="18697" y="126213"/>
                  <a:pt x="18697" y="126213"/>
                </a:cubicBezTo>
                <a:cubicBezTo>
                  <a:pt x="25566" y="125354"/>
                  <a:pt x="32625" y="125459"/>
                  <a:pt x="39303" y="123637"/>
                </a:cubicBezTo>
                <a:cubicBezTo>
                  <a:pt x="42290" y="122822"/>
                  <a:pt x="44261" y="119869"/>
                  <a:pt x="47030" y="118485"/>
                </a:cubicBezTo>
                <a:cubicBezTo>
                  <a:pt x="49458" y="117271"/>
                  <a:pt x="52181" y="116768"/>
                  <a:pt x="54757" y="115910"/>
                </a:cubicBezTo>
                <a:cubicBezTo>
                  <a:pt x="52644" y="52501"/>
                  <a:pt x="66411" y="58042"/>
                  <a:pt x="47030" y="30909"/>
                </a:cubicBezTo>
                <a:cubicBezTo>
                  <a:pt x="44535" y="27416"/>
                  <a:pt x="42601" y="23354"/>
                  <a:pt x="39303" y="20606"/>
                </a:cubicBezTo>
                <a:cubicBezTo>
                  <a:pt x="37217" y="18868"/>
                  <a:pt x="34151" y="18889"/>
                  <a:pt x="31575" y="18030"/>
                </a:cubicBezTo>
                <a:cubicBezTo>
                  <a:pt x="30717" y="15454"/>
                  <a:pt x="30920" y="12223"/>
                  <a:pt x="29000" y="10303"/>
                </a:cubicBezTo>
                <a:cubicBezTo>
                  <a:pt x="27080" y="8383"/>
                  <a:pt x="23793" y="8736"/>
                  <a:pt x="21272" y="7727"/>
                </a:cubicBezTo>
                <a:cubicBezTo>
                  <a:pt x="19490" y="7014"/>
                  <a:pt x="8394" y="1288"/>
                  <a:pt x="5818" y="0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31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" grpId="0"/>
      <p:bldP spid="8" grpId="0"/>
      <p:bldP spid="9" grpId="0"/>
      <p:bldP spid="11" grpId="0"/>
      <p:bldP spid="20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1142281" y="1176111"/>
            <a:ext cx="6859440" cy="5155678"/>
          </a:xfrm>
          <a:custGeom>
            <a:avLst/>
            <a:gdLst>
              <a:gd name="x1" fmla="*/ ss 1454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l" r="ir" b="ib"/>
            <a:pathLst>
              <a:path>
                <a:moveTo>
                  <a:pt x="l" y="x1"/>
                </a:moveTo>
                <a:arcTo wR="x1" hR="x1" stAng="cd2" swAng="cd4"/>
                <a:lnTo>
                  <a:pt x="x2" y="t"/>
                </a:lnTo>
                <a:arcTo wR="x1" hR="x1" stAng="3cd4" swAng="cd4"/>
                <a:lnTo>
                  <a:pt x="r" y="y2"/>
                </a:lnTo>
                <a:arcTo wR="x1" hR="x1" stAng="0" swAng="cd4"/>
                <a:lnTo>
                  <a:pt x="x1" y="b"/>
                </a:lnTo>
                <a:arcTo wR="x1" hR="x1" stAng="cd4" swAng="cd4"/>
                <a:close/>
              </a:path>
            </a:pathLst>
          </a:cu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lIns="16328" tIns="16328" rIns="16328" bIns="16328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buClr>
                <a:srgbClr val="000000"/>
              </a:buClr>
              <a:buNone/>
              <a:defRPr/>
            </a:pPr>
            <a:endParaRPr lang="en-GB" sz="2200">
              <a:latin typeface="Times New Roman" pitchFamily="18"/>
              <a:ea typeface="Gothic" pitchFamily="2"/>
              <a:cs typeface="Tahoma" pitchFamily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625" y="273514"/>
            <a:ext cx="8227871" cy="70127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Effect of a spot on the line profile</a:t>
            </a:r>
          </a:p>
        </p:txBody>
      </p:sp>
      <p:pic>
        <p:nvPicPr>
          <p:cNvPr id="31748" name="Picture 3" descr="spotmodel.png"/>
          <p:cNvPicPr>
            <a:picLocks noChangeAspect="1"/>
          </p:cNvPicPr>
          <p:nvPr/>
        </p:nvPicPr>
        <p:blipFill rotWithShape="1">
          <a:blip r:embed="rId2" cstate="print"/>
          <a:srcRect b="986"/>
          <a:stretch/>
        </p:blipFill>
        <p:spPr bwMode="auto">
          <a:xfrm>
            <a:off x="1201338" y="1226494"/>
            <a:ext cx="6752847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599694" y="6408862"/>
            <a:ext cx="1898818" cy="341391"/>
          </a:xfrm>
          <a:prstGeom prst="rect">
            <a:avLst/>
          </a:prstGeom>
          <a:noFill/>
        </p:spPr>
        <p:txBody>
          <a:bodyPr wrap="none" lIns="82945" tIns="41473" rIns="82945" bIns="41473"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r>
              <a:rPr lang="en-GB" dirty="0" err="1">
                <a:solidFill>
                  <a:schemeClr val="bg1"/>
                </a:solidFill>
                <a:ea typeface="+mn-ea"/>
                <a:cs typeface="+mn-cs"/>
              </a:rPr>
              <a:t>Reiners</a:t>
            </a:r>
            <a:r>
              <a:rPr lang="en-GB" dirty="0">
                <a:solidFill>
                  <a:schemeClr val="bg1"/>
                </a:solidFill>
                <a:ea typeface="+mn-ea"/>
                <a:cs typeface="+mn-cs"/>
              </a:rPr>
              <a:t> et al. 2009</a:t>
            </a:r>
          </a:p>
        </p:txBody>
      </p:sp>
    </p:spTree>
    <p:extLst>
      <p:ext uri="{BB962C8B-B14F-4D97-AF65-F5344CB8AC3E}">
        <p14:creationId xmlns:p14="http://schemas.microsoft.com/office/powerpoint/2010/main" val="275723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749723" y="228888"/>
            <a:ext cx="7775231" cy="6852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93000"/>
              </a:lnSpc>
              <a:buClr>
                <a:srgbClr val="FFFFFF"/>
              </a:buClr>
              <a:buSzPct val="45000"/>
              <a:buFont typeface="Wingdings" pitchFamily="2" charset="2"/>
              <a:buNone/>
              <a:defRPr/>
            </a:pPr>
            <a:r>
              <a:rPr lang="en-US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Dealing with activity - The Sun</a:t>
            </a:r>
            <a:endParaRPr lang="en-US" sz="32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49723" y="914112"/>
            <a:ext cx="755673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buClr>
                <a:srgbClr val="900000"/>
              </a:buClr>
              <a:buSzPct val="120000"/>
              <a:buFont typeface="Arial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Earth induces an RV signal with ~9 cm/s RV variability</a:t>
            </a:r>
          </a:p>
          <a:p>
            <a:pPr marL="180000" indent="-180000">
              <a:buClr>
                <a:srgbClr val="900000"/>
              </a:buClr>
              <a:buSzPct val="120000"/>
              <a:buFont typeface="Arial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What about activity levels from the Sun?</a:t>
            </a:r>
          </a:p>
          <a:p>
            <a:pPr marL="180000" indent="-180000">
              <a:buClr>
                <a:srgbClr val="900000"/>
              </a:buClr>
              <a:buSzPct val="120000"/>
              <a:buFont typeface="Arial" pitchFamily="34" charset="0"/>
              <a:buChar char="•"/>
            </a:pPr>
            <a:endParaRPr lang="en-GB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180000" indent="-180000">
              <a:buClr>
                <a:srgbClr val="900000"/>
              </a:buClr>
              <a:buSzPct val="120000"/>
              <a:buFont typeface="Arial" pitchFamily="34" charset="0"/>
              <a:buChar char="•"/>
            </a:pPr>
            <a:endParaRPr lang="en-GB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180000" indent="-180000">
              <a:buClr>
                <a:srgbClr val="900000"/>
              </a:buClr>
              <a:buSzPct val="120000"/>
              <a:buFont typeface="Arial" pitchFamily="34" charset="0"/>
              <a:buChar char="•"/>
            </a:pPr>
            <a:endParaRPr lang="en-GB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180000" indent="-180000">
              <a:buClr>
                <a:srgbClr val="900000"/>
              </a:buClr>
              <a:buSzPct val="120000"/>
              <a:buFont typeface="Arial" pitchFamily="34" charset="0"/>
              <a:buChar char="•"/>
            </a:pPr>
            <a:endParaRPr lang="en-GB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180000" indent="-180000">
              <a:buClr>
                <a:srgbClr val="900000"/>
              </a:buClr>
              <a:buSzPct val="120000"/>
              <a:buFont typeface="Arial" pitchFamily="34" charset="0"/>
              <a:buChar char="•"/>
            </a:pPr>
            <a:endParaRPr lang="en-GB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900000"/>
              </a:buClr>
              <a:buSzPct val="120000"/>
            </a:pPr>
            <a:endParaRPr lang="en-GB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180000" indent="-180000">
              <a:buClr>
                <a:srgbClr val="900000"/>
              </a:buClr>
              <a:buSzPct val="120000"/>
              <a:buFont typeface="Arial" pitchFamily="34" charset="0"/>
              <a:buChar char="•"/>
            </a:pPr>
            <a:endParaRPr lang="en-GB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180000" indent="-180000">
              <a:buClr>
                <a:srgbClr val="900000"/>
              </a:buClr>
              <a:buSzPct val="120000"/>
              <a:buFont typeface="Arial" pitchFamily="34" charset="0"/>
              <a:buChar char="•"/>
            </a:pPr>
            <a:endParaRPr lang="en-GB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180000" indent="-180000">
              <a:buClr>
                <a:srgbClr val="900000"/>
              </a:buClr>
              <a:buSzPct val="120000"/>
              <a:buFont typeface="Arial" pitchFamily="34" charset="0"/>
              <a:buChar char="•"/>
            </a:pPr>
            <a:endParaRPr lang="en-GB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180000" indent="-180000">
              <a:buClr>
                <a:srgbClr val="900000"/>
              </a:buClr>
              <a:buSzPct val="120000"/>
              <a:buFont typeface="Arial" pitchFamily="34" charset="0"/>
              <a:buChar char="•"/>
            </a:pPr>
            <a:endParaRPr lang="en-GB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180000" indent="-180000">
              <a:buClr>
                <a:srgbClr val="900000"/>
              </a:buClr>
              <a:buSzPct val="120000"/>
              <a:buFont typeface="Arial" pitchFamily="34" charset="0"/>
              <a:buChar char="•"/>
            </a:pPr>
            <a:endParaRPr lang="en-GB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180000" indent="-180000">
              <a:buClr>
                <a:srgbClr val="900000"/>
              </a:buClr>
              <a:buSzPct val="120000"/>
              <a:buFont typeface="Arial" pitchFamily="34" charset="0"/>
              <a:buChar char="•"/>
            </a:pPr>
            <a:endParaRPr lang="en-GB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180000" indent="-180000">
              <a:buClr>
                <a:srgbClr val="900000"/>
              </a:buClr>
              <a:buSzPct val="120000"/>
              <a:buFont typeface="Arial" pitchFamily="34" charset="0"/>
              <a:buChar char="•"/>
            </a:pPr>
            <a:endParaRPr lang="en-GB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180000" indent="-180000">
              <a:buClr>
                <a:srgbClr val="900000"/>
              </a:buClr>
              <a:buSzPct val="120000"/>
              <a:buFont typeface="Arial" pitchFamily="34" charset="0"/>
              <a:buChar char="•"/>
            </a:pPr>
            <a:endParaRPr lang="en-GB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180000" indent="-180000">
              <a:buClr>
                <a:srgbClr val="900000"/>
              </a:buClr>
              <a:buSzPct val="120000"/>
              <a:buFont typeface="Arial" pitchFamily="34" charset="0"/>
              <a:buChar char="•"/>
            </a:pPr>
            <a:endParaRPr lang="en-GB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180000" indent="-180000">
              <a:buClr>
                <a:srgbClr val="900000"/>
              </a:buClr>
              <a:buSzPct val="120000"/>
              <a:buFont typeface="Arial" pitchFamily="34" charset="0"/>
              <a:buChar char="•"/>
            </a:pPr>
            <a:endParaRPr lang="en-GB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180000" indent="-180000">
              <a:buClr>
                <a:srgbClr val="900000"/>
              </a:buClr>
              <a:buSzPct val="120000"/>
              <a:buFont typeface="Arial" pitchFamily="34" charset="0"/>
              <a:buChar char="•"/>
            </a:pPr>
            <a:endParaRPr lang="en-GB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900000"/>
              </a:buClr>
              <a:buSzPct val="120000"/>
            </a:pPr>
            <a:endParaRPr lang="en-GB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Clr>
                <a:srgbClr val="900000"/>
              </a:buClr>
              <a:buSzPct val="120000"/>
            </a:pPr>
            <a:r>
              <a:rPr lang="en-GB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Meunier</a:t>
            </a:r>
            <a:r>
              <a:rPr lang="en-GB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2010, A&amp;A, 512, 39</a:t>
            </a:r>
            <a:endParaRPr lang="en-GB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317" y="1631556"/>
            <a:ext cx="4865998" cy="48821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22" y="1632292"/>
            <a:ext cx="7638903" cy="488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9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749727" y="358284"/>
            <a:ext cx="7775231" cy="6852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93000"/>
              </a:lnSpc>
              <a:buClr>
                <a:srgbClr val="FFFFFF"/>
              </a:buClr>
              <a:buSzPct val="45000"/>
              <a:buFont typeface="Wingdings" pitchFamily="2" charset="2"/>
              <a:buNone/>
              <a:defRPr/>
            </a:pPr>
            <a:r>
              <a:rPr lang="en-US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  <a:sym typeface="Symbol"/>
              </a:rPr>
              <a:t></a:t>
            </a:r>
            <a:r>
              <a:rPr lang="en-US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 Centauri B </a:t>
            </a:r>
            <a:r>
              <a:rPr lang="en-US" sz="3200" b="1" kern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b</a:t>
            </a:r>
            <a:r>
              <a:rPr lang="en-US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 – a planet?</a:t>
            </a:r>
            <a:endParaRPr lang="en-US" sz="32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51271" y="1339644"/>
            <a:ext cx="7972142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spcAft>
                <a:spcPts val="600"/>
              </a:spcAft>
              <a:buClr>
                <a:srgbClr val="900000"/>
              </a:buClr>
              <a:buSzPct val="120000"/>
              <a:buFont typeface="Arial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Planet claimed orbiting our nearest stellar system (</a:t>
            </a:r>
            <a:r>
              <a:rPr lang="en-GB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Dumusque</a:t>
            </a:r>
            <a:r>
              <a:rPr lang="en-GB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et al. 2012, </a:t>
            </a:r>
            <a:r>
              <a:rPr lang="en-GB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Nature)</a:t>
            </a:r>
          </a:p>
          <a:p>
            <a:pPr marL="180000" indent="-180000">
              <a:spcAft>
                <a:spcPts val="600"/>
              </a:spcAft>
              <a:buClr>
                <a:srgbClr val="900000"/>
              </a:buClr>
              <a:buSzPct val="120000"/>
              <a:buFont typeface="Arial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 ~ 3.2 days, K ~ 0.5 m/s (50 cm/s), FAP = 0.02-0.05%</a:t>
            </a:r>
          </a:p>
          <a:p>
            <a:pPr marL="180000" indent="-180000">
              <a:spcAft>
                <a:spcPts val="600"/>
              </a:spcAft>
              <a:buClr>
                <a:srgbClr val="900000"/>
              </a:buClr>
              <a:buSzPct val="120000"/>
              <a:buFont typeface="Arial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Similar analysis by </a:t>
            </a:r>
            <a:r>
              <a:rPr lang="en-GB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Hatzes</a:t>
            </a:r>
            <a:r>
              <a:rPr lang="en-GB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(pre-whitening data by filtering out Fourier components detects signal, but with 7% FAP)</a:t>
            </a:r>
          </a:p>
          <a:p>
            <a:pPr>
              <a:buClr>
                <a:srgbClr val="900000"/>
              </a:buClr>
              <a:buSzPct val="120000"/>
            </a:pPr>
            <a:endParaRPr lang="en-GB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900000"/>
              </a:buClr>
              <a:buSzPct val="120000"/>
            </a:pPr>
            <a:endParaRPr lang="en-GB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900000"/>
              </a:buClr>
              <a:buSzPct val="120000"/>
            </a:pPr>
            <a:endParaRPr lang="en-GB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900000"/>
              </a:buClr>
              <a:buSzPct val="120000"/>
            </a:pPr>
            <a:endParaRPr lang="en-GB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900000"/>
              </a:buClr>
              <a:buSzPct val="120000"/>
            </a:pPr>
            <a:endParaRPr lang="en-GB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900000"/>
              </a:buClr>
              <a:buSzPct val="120000"/>
            </a:pPr>
            <a:endParaRPr lang="en-GB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900000"/>
              </a:buClr>
              <a:buSzPct val="120000"/>
            </a:pPr>
            <a:endParaRPr lang="en-GB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900000"/>
              </a:buClr>
              <a:buSzPct val="120000"/>
            </a:pPr>
            <a:endParaRPr lang="en-GB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900000"/>
              </a:buClr>
              <a:buSzPct val="120000"/>
            </a:pPr>
            <a:endParaRPr lang="en-GB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900000"/>
              </a:buClr>
              <a:buSzPct val="120000"/>
            </a:pPr>
            <a:endParaRPr lang="en-GB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900000"/>
              </a:buClr>
              <a:buSzPct val="120000"/>
            </a:pPr>
            <a:endParaRPr lang="en-GB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900000"/>
              </a:buClr>
              <a:buSzPct val="120000"/>
            </a:pPr>
            <a:endParaRPr lang="en-GB" sz="9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900000"/>
              </a:buClr>
              <a:buSzPct val="120000"/>
            </a:pPr>
            <a:r>
              <a:rPr lang="en-GB" sz="14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(from Poster by X. </a:t>
            </a:r>
            <a:r>
              <a:rPr lang="en-GB" sz="1400" dirty="0" err="1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Dumusque</a:t>
            </a:r>
            <a:r>
              <a:rPr lang="en-GB" sz="14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GB" sz="1400" dirty="0" err="1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Protostars&amp;Planets</a:t>
            </a:r>
            <a:r>
              <a:rPr lang="en-GB" sz="14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GB" sz="1400" dirty="0" err="1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Heidleberg</a:t>
            </a:r>
            <a:r>
              <a:rPr lang="en-GB" sz="14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2013, Poster #2K033</a:t>
            </a:r>
            <a:endParaRPr lang="en-GB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180000" indent="-180000">
              <a:buClr>
                <a:srgbClr val="900000"/>
              </a:buClr>
              <a:buSzPct val="120000"/>
              <a:buFont typeface="Arial" pitchFamily="34" charset="0"/>
              <a:buChar char="•"/>
            </a:pPr>
            <a:endParaRPr lang="en-GB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70" y="3192052"/>
            <a:ext cx="7972143" cy="10575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70" y="4346389"/>
            <a:ext cx="7972143" cy="176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7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14398" y="2888729"/>
            <a:ext cx="6961517" cy="3597214"/>
            <a:chOff x="1828800" y="2251495"/>
            <a:chExt cx="6961517" cy="3597214"/>
          </a:xfrm>
        </p:grpSpPr>
        <p:sp>
          <p:nvSpPr>
            <p:cNvPr id="12" name="Rounded Rectangle 11"/>
            <p:cNvSpPr/>
            <p:nvPr/>
          </p:nvSpPr>
          <p:spPr>
            <a:xfrm>
              <a:off x="1828800" y="2251495"/>
              <a:ext cx="6961517" cy="3597214"/>
            </a:xfrm>
            <a:prstGeom prst="roundRect">
              <a:avLst>
                <a:gd name="adj" fmla="val 1297"/>
              </a:avLst>
            </a:prstGeom>
            <a:solidFill>
              <a:schemeClr val="bg1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5721" y="2316271"/>
              <a:ext cx="6818458" cy="346073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456625" y="197218"/>
            <a:ext cx="8229311" cy="803446"/>
          </a:xfrm>
        </p:spPr>
        <p:txBody>
          <a:bodyPr>
            <a:norm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en-GB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Starspots</a:t>
            </a: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on M dwarfs</a:t>
            </a:r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57232" y="1013441"/>
            <a:ext cx="8412250" cy="5035534"/>
          </a:xfrm>
        </p:spPr>
        <p:txBody>
          <a:bodyPr/>
          <a:lstStyle/>
          <a:p>
            <a:pPr marL="180000" indent="-180000">
              <a:buClr>
                <a:srgbClr val="900000"/>
              </a:buClr>
              <a:buSzPct val="120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Doppler Images of (near fully convective) M dwarfs show uniform spot coverage – 10 % coverage (Barnes et al 2001, 2004)</a:t>
            </a:r>
            <a:r>
              <a:rPr lang="ar-SA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‏</a:t>
            </a:r>
            <a:endParaRPr lang="en-GB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180000" indent="-180000">
              <a:buClr>
                <a:srgbClr val="900000"/>
              </a:buClr>
              <a:buSzPct val="120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TiO</a:t>
            </a:r>
            <a:r>
              <a:rPr lang="en-GB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band analysis </a:t>
            </a:r>
            <a:r>
              <a:rPr lang="en-GB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spot </a:t>
            </a:r>
            <a:r>
              <a:rPr lang="en-GB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coverage: 20 to 40% (O'Neal et al 2004)</a:t>
            </a:r>
            <a:r>
              <a:rPr lang="ar-SA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‏</a:t>
            </a:r>
            <a:endParaRPr lang="en-GB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180000" indent="-180000">
              <a:buClr>
                <a:srgbClr val="900000"/>
              </a:buClr>
              <a:buSzPct val="120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Solar activity levels are extrapolated to active stars (Solanki 1999)</a:t>
            </a:r>
            <a:r>
              <a:rPr lang="ar-SA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‏</a:t>
            </a:r>
            <a:endParaRPr lang="en-GB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180000" indent="-180000">
              <a:buClr>
                <a:srgbClr val="900000"/>
              </a:buClr>
              <a:buSzPct val="120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GB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1007853" y="6069484"/>
            <a:ext cx="2855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/>
              <a:t>Barnes et al. (2001 &amp; 2004, MNRAS)</a:t>
            </a:r>
            <a:endParaRPr lang="en-GB" sz="14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1845728" y="2725246"/>
            <a:ext cx="5827117" cy="4081113"/>
            <a:chOff x="1638994" y="2646780"/>
            <a:chExt cx="5827117" cy="4081113"/>
          </a:xfrm>
        </p:grpSpPr>
        <p:sp>
          <p:nvSpPr>
            <p:cNvPr id="11" name="Rounded Rectangle 10"/>
            <p:cNvSpPr/>
            <p:nvPr/>
          </p:nvSpPr>
          <p:spPr>
            <a:xfrm>
              <a:off x="1638994" y="2646780"/>
              <a:ext cx="5827117" cy="4081113"/>
            </a:xfrm>
            <a:prstGeom prst="roundRect">
              <a:avLst>
                <a:gd name="adj" fmla="val 1297"/>
              </a:avLst>
            </a:prstGeom>
            <a:solidFill>
              <a:schemeClr val="bg1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2183727" y="6484820"/>
              <a:ext cx="4933554" cy="206467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lIns="0" tIns="0" rIns="0" bIns="0" compatLnSpc="0">
              <a:spAutoFit/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Clr>
                  <a:srgbClr val="000000"/>
                </a:buClr>
                <a:buNone/>
                <a:defRPr/>
              </a:pPr>
              <a:r>
                <a:rPr lang="en-GB" sz="1400" dirty="0">
                  <a:solidFill>
                    <a:srgbClr val="000000"/>
                  </a:solidFill>
                  <a:latin typeface="Times New Roman" pitchFamily="18"/>
                  <a:ea typeface="Gothic" pitchFamily="2"/>
                  <a:cs typeface="Tahoma" pitchFamily="2"/>
                </a:rPr>
                <a:t>      9.0%                            </a:t>
              </a:r>
              <a:r>
                <a:rPr lang="en-GB" sz="1400" dirty="0" smtClean="0">
                  <a:solidFill>
                    <a:srgbClr val="000000"/>
                  </a:solidFill>
                  <a:latin typeface="Times New Roman" pitchFamily="18"/>
                  <a:ea typeface="Gothic" pitchFamily="2"/>
                  <a:cs typeface="Tahoma" pitchFamily="2"/>
                </a:rPr>
                <a:t>      </a:t>
              </a:r>
              <a:r>
                <a:rPr lang="en-GB" sz="1400" dirty="0">
                  <a:solidFill>
                    <a:srgbClr val="000000"/>
                  </a:solidFill>
                  <a:latin typeface="Times New Roman" pitchFamily="18"/>
                  <a:ea typeface="Gothic" pitchFamily="2"/>
                  <a:cs typeface="Tahoma" pitchFamily="2"/>
                </a:rPr>
                <a:t>29.5%                                  62.4%    </a:t>
              </a:r>
            </a:p>
          </p:txBody>
        </p:sp>
        <p:pic>
          <p:nvPicPr>
            <p:cNvPr id="30727" name="Picture 10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50151" y="2953505"/>
              <a:ext cx="5604805" cy="346073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 bwMode="auto">
            <a:xfrm>
              <a:off x="1905720" y="2682262"/>
              <a:ext cx="5384416" cy="206467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lIns="0" tIns="0" rIns="0" bIns="0" compatLnSpc="0">
              <a:spAutoFit/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Clr>
                  <a:srgbClr val="000000"/>
                </a:buClr>
                <a:buNone/>
                <a:defRPr/>
              </a:pPr>
              <a:r>
                <a:rPr lang="en-GB" sz="1400" dirty="0">
                  <a:solidFill>
                    <a:srgbClr val="000000"/>
                  </a:solidFill>
                  <a:latin typeface="Times New Roman" pitchFamily="18"/>
                  <a:ea typeface="Gothic" pitchFamily="2"/>
                  <a:cs typeface="Tahoma" pitchFamily="2"/>
                </a:rPr>
                <a:t>  Solar min (0.03%)            Solar max (0.3%)                         1.9%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444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456625" y="273515"/>
            <a:ext cx="8229311" cy="761655"/>
          </a:xfrm>
        </p:spPr>
        <p:txBody>
          <a:bodyPr>
            <a:norm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Radial Velocity – Random Spots</a:t>
            </a: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61681" y="1894523"/>
            <a:ext cx="2908276" cy="1861333"/>
          </a:xfrm>
        </p:spPr>
        <p:txBody>
          <a:bodyPr>
            <a:noAutofit/>
          </a:bodyPr>
          <a:lstStyle/>
          <a:p>
            <a:pPr marL="180000" indent="-180000">
              <a:buClr>
                <a:srgbClr val="900000"/>
              </a:buClr>
              <a:buSzPct val="120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  <a:defRPr/>
            </a:pPr>
            <a:r>
              <a:rPr lang="en-GB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Solar min + max models lowest RV jitter ~ 1m/s</a:t>
            </a:r>
          </a:p>
          <a:p>
            <a:pPr marL="180000" indent="-180000">
              <a:buClr>
                <a:srgbClr val="900000"/>
              </a:buClr>
              <a:buSzPct val="120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  <a:defRPr/>
            </a:pPr>
            <a:r>
              <a:rPr lang="en-GB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 agreement with Lagrange et al (2010)</a:t>
            </a:r>
            <a:r>
              <a:rPr lang="ar-SA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‏</a:t>
            </a:r>
            <a:endParaRPr lang="en-GB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Clr>
                <a:srgbClr val="900000"/>
              </a:buClr>
              <a:buSzPct val="120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  <a:defRPr/>
            </a:pPr>
            <a:r>
              <a:rPr lang="en-GB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010483" y="1551585"/>
            <a:ext cx="5823755" cy="4250831"/>
            <a:chOff x="204621" y="1822413"/>
            <a:chExt cx="5823755" cy="4250831"/>
          </a:xfrm>
        </p:grpSpPr>
        <p:sp>
          <p:nvSpPr>
            <p:cNvPr id="17" name="Freeform 16"/>
            <p:cNvSpPr/>
            <p:nvPr/>
          </p:nvSpPr>
          <p:spPr bwMode="auto">
            <a:xfrm>
              <a:off x="204621" y="1822413"/>
              <a:ext cx="5823755" cy="3676602"/>
            </a:xfrm>
            <a:custGeom>
              <a:avLst/>
              <a:gdLst>
                <a:gd name="x1" fmla="*/ ss 1454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l" r="ir" b="ib"/>
              <a:pathLst>
                <a:path>
                  <a:moveTo>
                    <a:pt x="l" y="x1"/>
                  </a:moveTo>
                  <a:arcTo wR="x1" hR="x1" stAng="cd2" swAng="cd4"/>
                  <a:lnTo>
                    <a:pt x="x2" y="t"/>
                  </a:lnTo>
                  <a:arcTo wR="x1" hR="x1" stAng="3cd4" swAng="cd4"/>
                  <a:lnTo>
                    <a:pt x="r" y="y2"/>
                  </a:lnTo>
                  <a:arcTo wR="x1" hR="x1" stAng="0" swAng="cd4"/>
                  <a:lnTo>
                    <a:pt x="x1" y="b"/>
                  </a:lnTo>
                  <a:arcTo wR="x1" hR="x1" stAng="cd4" swAng="cd4"/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chemeClr val="bg1">
                  <a:lumMod val="50000"/>
                </a:schemeClr>
              </a:solidFill>
              <a:prstDash val="solid"/>
            </a:ln>
            <a:effectLst/>
          </p:spPr>
          <p:txBody>
            <a:bodyPr lIns="16328" tIns="16328" rIns="16328" bIns="1632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Clr>
                  <a:srgbClr val="000000"/>
                </a:buClr>
                <a:buNone/>
                <a:defRPr/>
              </a:pPr>
              <a:endParaRPr lang="en-GB" sz="2200">
                <a:latin typeface="Times New Roman" pitchFamily="18"/>
                <a:ea typeface="Gothic" pitchFamily="2"/>
                <a:cs typeface="Tahoma" pitchFamily="2"/>
              </a:endParaRPr>
            </a:p>
          </p:txBody>
        </p:sp>
        <p:pic>
          <p:nvPicPr>
            <p:cNvPr id="33800" name="Picture 17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1047" y="1868091"/>
              <a:ext cx="5660983" cy="3580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3"/>
            <p:cNvGrpSpPr/>
            <p:nvPr/>
          </p:nvGrpSpPr>
          <p:grpSpPr>
            <a:xfrm>
              <a:off x="685488" y="4179230"/>
              <a:ext cx="2763544" cy="1894014"/>
              <a:chOff x="5558449" y="4514303"/>
              <a:chExt cx="3045656" cy="2088677"/>
            </a:xfrm>
          </p:grpSpPr>
          <p:sp>
            <p:nvSpPr>
              <p:cNvPr id="33796" name="TextBox 13"/>
              <p:cNvSpPr txBox="1">
                <a:spLocks noChangeArrowheads="1"/>
              </p:cNvSpPr>
              <p:nvPr/>
            </p:nvSpPr>
            <p:spPr bwMode="auto">
              <a:xfrm>
                <a:off x="5558449" y="6093866"/>
                <a:ext cx="3045656" cy="5091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 hangingPunct="0">
                  <a:buClr>
                    <a:srgbClr val="000000"/>
                  </a:buClr>
                  <a:buSzPct val="45000"/>
                  <a:buFont typeface="StarSymbol"/>
                  <a:buNone/>
                </a:pPr>
                <a:r>
                  <a:rPr lang="en-GB" sz="1500" dirty="0">
                    <a:solidFill>
                      <a:srgbClr val="F2F2F2"/>
                    </a:solidFill>
                    <a:ea typeface="Gothic"/>
                    <a:cs typeface="Tahoma" pitchFamily="34" charset="0"/>
                  </a:rPr>
                  <a:t>M6 V   	:   M4 V	  :     M0 V</a:t>
                </a:r>
              </a:p>
              <a:p>
                <a:pPr hangingPunct="0">
                  <a:buClr>
                    <a:srgbClr val="000000"/>
                  </a:buClr>
                  <a:buSzPct val="45000"/>
                  <a:buFont typeface="StarSymbol"/>
                  <a:buNone/>
                </a:pPr>
                <a:r>
                  <a:rPr lang="en-GB" sz="1500" dirty="0">
                    <a:solidFill>
                      <a:srgbClr val="F2F2F2"/>
                    </a:solidFill>
                    <a:ea typeface="Gothic"/>
                    <a:cs typeface="Tahoma" pitchFamily="34" charset="0"/>
                  </a:rPr>
                  <a:t>0.1 M</a:t>
                </a:r>
                <a:r>
                  <a:rPr lang="en-US" sz="1500" baseline="-33000" dirty="0">
                    <a:solidFill>
                      <a:srgbClr val="F2F2F2"/>
                    </a:solidFill>
                    <a:latin typeface="DejaVu Sans"/>
                    <a:ea typeface="Gothic"/>
                    <a:cs typeface="Tahoma" pitchFamily="34" charset="0"/>
                  </a:rPr>
                  <a:t>☉ </a:t>
                </a:r>
                <a:r>
                  <a:rPr lang="en-GB" sz="1500" dirty="0">
                    <a:solidFill>
                      <a:srgbClr val="F2F2F2"/>
                    </a:solidFill>
                    <a:ea typeface="Gothic"/>
                    <a:cs typeface="Tahoma" pitchFamily="34" charset="0"/>
                  </a:rPr>
                  <a:t>	:   0.2 M</a:t>
                </a:r>
                <a:r>
                  <a:rPr lang="en-US" sz="1500" baseline="-33000" dirty="0">
                    <a:solidFill>
                      <a:srgbClr val="F2F2F2"/>
                    </a:solidFill>
                    <a:latin typeface="DejaVu Sans"/>
                    <a:ea typeface="Gothic"/>
                    <a:cs typeface="Tahoma" pitchFamily="34" charset="0"/>
                  </a:rPr>
                  <a:t>☉ </a:t>
                </a:r>
                <a:r>
                  <a:rPr lang="en-GB" sz="1500" dirty="0">
                    <a:solidFill>
                      <a:srgbClr val="F2F2F2"/>
                    </a:solidFill>
                    <a:ea typeface="Gothic"/>
                    <a:cs typeface="Tahoma" pitchFamily="34" charset="0"/>
                  </a:rPr>
                  <a:t>	  :    0.5  M</a:t>
                </a:r>
                <a:r>
                  <a:rPr lang="en-US" sz="1500" baseline="-33000" dirty="0">
                    <a:solidFill>
                      <a:srgbClr val="F2F2F2"/>
                    </a:solidFill>
                    <a:latin typeface="DejaVu Sans"/>
                    <a:ea typeface="Gothic"/>
                    <a:cs typeface="Tahoma" pitchFamily="34" charset="0"/>
                  </a:rPr>
                  <a:t>☉</a:t>
                </a:r>
              </a:p>
            </p:txBody>
          </p:sp>
          <p:sp>
            <p:nvSpPr>
              <p:cNvPr id="23" name="Straight Connector 22"/>
              <p:cNvSpPr/>
              <p:nvPr/>
            </p:nvSpPr>
            <p:spPr bwMode="auto">
              <a:xfrm flipV="1">
                <a:off x="5764067" y="4707978"/>
                <a:ext cx="665162" cy="1357314"/>
              </a:xfrm>
              <a:prstGeom prst="line">
                <a:avLst/>
              </a:prstGeom>
              <a:noFill/>
              <a:ln w="0">
                <a:solidFill>
                  <a:srgbClr val="00FFFF"/>
                </a:solidFill>
                <a:prstDash val="solid"/>
                <a:tailEnd type="arrow"/>
              </a:ln>
            </p:spPr>
            <p:txBody>
              <a:bodyPr lIns="0" tIns="0" rIns="0" bIns="0" anchor="ctr" anchorCtr="1" compatLnSpc="0"/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hangingPunct="0">
                  <a:buClr>
                    <a:srgbClr val="000000"/>
                  </a:buClr>
                  <a:buNone/>
                  <a:defRPr/>
                </a:pPr>
                <a:endParaRPr lang="en-GB" sz="2200">
                  <a:latin typeface="Times New Roman" pitchFamily="18"/>
                  <a:ea typeface="Gothic" pitchFamily="2"/>
                  <a:cs typeface="Tahoma" pitchFamily="2"/>
                </a:endParaRPr>
              </a:p>
            </p:txBody>
          </p:sp>
          <p:sp>
            <p:nvSpPr>
              <p:cNvPr id="24" name="Straight Connector 23"/>
              <p:cNvSpPr/>
              <p:nvPr/>
            </p:nvSpPr>
            <p:spPr bwMode="auto">
              <a:xfrm flipH="1" flipV="1">
                <a:off x="6635604" y="4514303"/>
                <a:ext cx="22225" cy="1536700"/>
              </a:xfrm>
              <a:prstGeom prst="line">
                <a:avLst/>
              </a:prstGeom>
              <a:noFill/>
              <a:ln w="0">
                <a:solidFill>
                  <a:srgbClr val="00FFFF"/>
                </a:solidFill>
                <a:prstDash val="solid"/>
                <a:tailEnd type="arrow"/>
              </a:ln>
            </p:spPr>
            <p:txBody>
              <a:bodyPr lIns="0" tIns="0" rIns="0" bIns="0" anchor="ctr" anchorCtr="1" compatLnSpc="0"/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hangingPunct="0">
                  <a:buClr>
                    <a:srgbClr val="000000"/>
                  </a:buClr>
                  <a:buNone/>
                  <a:defRPr/>
                </a:pPr>
                <a:endParaRPr lang="en-GB" sz="2200">
                  <a:latin typeface="Times New Roman" pitchFamily="18"/>
                  <a:ea typeface="Gothic" pitchFamily="2"/>
                  <a:cs typeface="Tahoma" pitchFamily="2"/>
                </a:endParaRPr>
              </a:p>
            </p:txBody>
          </p:sp>
          <p:sp>
            <p:nvSpPr>
              <p:cNvPr id="25" name="Straight Connector 24"/>
              <p:cNvSpPr/>
              <p:nvPr/>
            </p:nvSpPr>
            <p:spPr bwMode="auto">
              <a:xfrm flipH="1" flipV="1">
                <a:off x="6857854" y="4882603"/>
                <a:ext cx="742950" cy="1171575"/>
              </a:xfrm>
              <a:prstGeom prst="line">
                <a:avLst/>
              </a:prstGeom>
              <a:noFill/>
              <a:ln w="0">
                <a:solidFill>
                  <a:srgbClr val="00FFFF"/>
                </a:solidFill>
                <a:prstDash val="solid"/>
                <a:tailEnd type="arrow"/>
              </a:ln>
            </p:spPr>
            <p:txBody>
              <a:bodyPr lIns="0" tIns="0" rIns="0" bIns="0" anchor="ctr" anchorCtr="1" compatLnSpc="0"/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hangingPunct="0">
                  <a:buClr>
                    <a:srgbClr val="000000"/>
                  </a:buClr>
                  <a:buNone/>
                  <a:defRPr/>
                </a:pPr>
                <a:endParaRPr lang="en-GB" sz="2200">
                  <a:latin typeface="Times New Roman" pitchFamily="18"/>
                  <a:ea typeface="Gothic" pitchFamily="2"/>
                  <a:cs typeface="Tahoma" pitchFamily="2"/>
                </a:endParaRPr>
              </a:p>
            </p:txBody>
          </p:sp>
        </p:grpSp>
      </p:grpSp>
      <p:sp>
        <p:nvSpPr>
          <p:cNvPr id="33812" name="Rectangle 30"/>
          <p:cNvSpPr>
            <a:spLocks noChangeArrowheads="1"/>
          </p:cNvSpPr>
          <p:nvPr/>
        </p:nvSpPr>
        <p:spPr bwMode="auto">
          <a:xfrm>
            <a:off x="129990" y="4049523"/>
            <a:ext cx="2811618" cy="1514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pPr marL="162723" indent="-162723" hangingPunct="0">
              <a:lnSpc>
                <a:spcPct val="93000"/>
              </a:lnSpc>
              <a:buClr>
                <a:srgbClr val="900000"/>
              </a:buClr>
              <a:buSzPct val="120000"/>
              <a:buFont typeface="Arial" pitchFamily="34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Placing spots randomly decreases </a:t>
            </a:r>
            <a:r>
              <a:rPr lang="en-GB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jitter </a:t>
            </a:r>
            <a:r>
              <a:rPr lang="en-GB" sz="20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(c.f. localised spot groups at earlier, FGK spectral types)</a:t>
            </a:r>
            <a:endParaRPr lang="en-GB" sz="2000" dirty="0">
              <a:solidFill>
                <a:schemeClr val="bg1">
                  <a:lumMod val="8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30"/>
          <p:cNvSpPr>
            <a:spLocks noChangeArrowheads="1"/>
          </p:cNvSpPr>
          <p:nvPr/>
        </p:nvSpPr>
        <p:spPr bwMode="auto">
          <a:xfrm>
            <a:off x="161680" y="5971334"/>
            <a:ext cx="8787971" cy="706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pPr marL="180000" indent="-180000" hangingPunct="0">
              <a:lnSpc>
                <a:spcPct val="93000"/>
              </a:lnSpc>
              <a:buClr>
                <a:srgbClr val="900000"/>
              </a:buClr>
              <a:buSzPct val="120000"/>
              <a:buFont typeface="Arial" pitchFamily="34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2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0.3 - 6 ms</a:t>
            </a:r>
            <a:r>
              <a:rPr lang="en-GB" sz="2200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-1</a:t>
            </a:r>
            <a:r>
              <a:rPr lang="en-GB" sz="2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variation found from long term (6yr) activity variations in early-M dwarf sample (</a:t>
            </a:r>
            <a:r>
              <a:rPr lang="en-GB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Gomes da Silva </a:t>
            </a:r>
            <a:r>
              <a:rPr lang="en-GB" sz="2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et al</a:t>
            </a:r>
            <a:r>
              <a:rPr lang="en-GB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., 2012)</a:t>
            </a:r>
            <a:endParaRPr lang="en-GB" sz="2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166559" y="1244851"/>
            <a:ext cx="4478710" cy="3507433"/>
            <a:chOff x="1360697" y="1515679"/>
            <a:chExt cx="4478710" cy="3507433"/>
          </a:xfrm>
        </p:grpSpPr>
        <p:sp>
          <p:nvSpPr>
            <p:cNvPr id="19" name="TextBox 18"/>
            <p:cNvSpPr txBox="1"/>
            <p:nvPr/>
          </p:nvSpPr>
          <p:spPr bwMode="auto">
            <a:xfrm>
              <a:off x="1827024" y="3392710"/>
              <a:ext cx="350030" cy="265457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compatLnSpc="0">
              <a:spAutoFit/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Clr>
                  <a:srgbClr val="000000"/>
                </a:buClr>
                <a:buNone/>
                <a:defRPr/>
              </a:pPr>
              <a:endParaRPr lang="en-GB" dirty="0">
                <a:latin typeface="Times New Roman" pitchFamily="18"/>
                <a:ea typeface="Gothic" pitchFamily="2"/>
                <a:cs typeface="Tahoma" pitchFamily="2"/>
              </a:endParaRPr>
            </a:p>
          </p:txBody>
        </p:sp>
        <p:sp>
          <p:nvSpPr>
            <p:cNvPr id="21" name="TextBox 20"/>
            <p:cNvSpPr txBox="1"/>
            <p:nvPr/>
          </p:nvSpPr>
          <p:spPr bwMode="auto">
            <a:xfrm>
              <a:off x="3356064" y="2210980"/>
              <a:ext cx="1302199" cy="23596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compatLnSpc="0">
              <a:spAutoFit/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Clr>
                  <a:srgbClr val="000000"/>
                </a:buClr>
                <a:buNone/>
                <a:defRPr/>
              </a:pPr>
              <a:r>
                <a:rPr lang="en-GB" sz="1600" b="1" dirty="0">
                  <a:solidFill>
                    <a:srgbClr val="000000"/>
                  </a:solidFill>
                  <a:latin typeface="Arial" pitchFamily="34"/>
                  <a:ea typeface="Gothic" pitchFamily="2"/>
                  <a:cs typeface="Tahoma" pitchFamily="2"/>
                </a:rPr>
                <a:t>Models 1 - 6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2293010" y="1515679"/>
              <a:ext cx="3546397" cy="1979376"/>
              <a:chOff x="5619837" y="1369157"/>
              <a:chExt cx="3908425" cy="2182812"/>
            </a:xfrm>
          </p:grpSpPr>
          <p:sp>
            <p:nvSpPr>
              <p:cNvPr id="33797" name="TextBox 14"/>
              <p:cNvSpPr txBox="1">
                <a:spLocks noChangeArrowheads="1"/>
              </p:cNvSpPr>
              <p:nvPr/>
            </p:nvSpPr>
            <p:spPr bwMode="auto">
              <a:xfrm>
                <a:off x="7824875" y="1383444"/>
                <a:ext cx="1703387" cy="301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391686" indent="-293764" hangingPunct="0">
                  <a:lnSpc>
                    <a:spcPct val="93000"/>
                  </a:lnSpc>
                  <a:spcAft>
                    <a:spcPts val="1282"/>
                  </a:spcAft>
                  <a:buClr>
                    <a:srgbClr val="000000"/>
                  </a:buClr>
                  <a:buSzPct val="45000"/>
                </a:pPr>
                <a:r>
                  <a:rPr lang="en-GB" sz="1500">
                    <a:solidFill>
                      <a:srgbClr val="FFFFFF"/>
                    </a:solidFill>
                    <a:ea typeface="Gothic"/>
                    <a:cs typeface="Tahoma" pitchFamily="34" charset="0"/>
                  </a:rPr>
                  <a:t>T</a:t>
                </a:r>
                <a:r>
                  <a:rPr lang="en-GB" sz="1500" baseline="-20000">
                    <a:solidFill>
                      <a:srgbClr val="E6E6E6"/>
                    </a:solidFill>
                    <a:ea typeface="Gothic"/>
                    <a:cs typeface="Tahoma" pitchFamily="34" charset="0"/>
                  </a:rPr>
                  <a:t>spot</a:t>
                </a:r>
                <a:r>
                  <a:rPr lang="en-GB" sz="1500">
                    <a:solidFill>
                      <a:srgbClr val="FFFFFF"/>
                    </a:solidFill>
                    <a:ea typeface="Gothic"/>
                    <a:cs typeface="Tahoma" pitchFamily="34" charset="0"/>
                  </a:rPr>
                  <a:t> = 0.65 T</a:t>
                </a:r>
                <a:r>
                  <a:rPr lang="en-GB" sz="1500" baseline="-20000">
                    <a:solidFill>
                      <a:srgbClr val="E6E6E6"/>
                    </a:solidFill>
                    <a:ea typeface="Gothic"/>
                    <a:cs typeface="Tahoma" pitchFamily="34" charset="0"/>
                  </a:rPr>
                  <a:t>phot</a:t>
                </a:r>
              </a:p>
            </p:txBody>
          </p:sp>
          <p:sp>
            <p:nvSpPr>
              <p:cNvPr id="26" name="Straight Connector 25"/>
              <p:cNvSpPr/>
              <p:nvPr/>
            </p:nvSpPr>
            <p:spPr bwMode="auto">
              <a:xfrm flipH="1">
                <a:off x="7574050" y="1619982"/>
                <a:ext cx="769937" cy="1292225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prstDash val="solid"/>
                <a:tailEnd type="arrow"/>
              </a:ln>
            </p:spPr>
            <p:txBody>
              <a:bodyPr lIns="0" tIns="0" rIns="0" bIns="0" anchor="ctr" anchorCtr="1" compatLnSpc="0"/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hangingPunct="0">
                  <a:buClr>
                    <a:srgbClr val="000000"/>
                  </a:buClr>
                  <a:buNone/>
                  <a:defRPr/>
                </a:pPr>
                <a:endParaRPr lang="en-GB" sz="2200">
                  <a:latin typeface="Times New Roman" pitchFamily="18"/>
                  <a:ea typeface="Gothic" pitchFamily="2"/>
                  <a:cs typeface="Tahoma" pitchFamily="2"/>
                </a:endParaRPr>
              </a:p>
            </p:txBody>
          </p:sp>
          <p:sp>
            <p:nvSpPr>
              <p:cNvPr id="27" name="Straight Connector 26"/>
              <p:cNvSpPr/>
              <p:nvPr/>
            </p:nvSpPr>
            <p:spPr bwMode="auto">
              <a:xfrm>
                <a:off x="6548525" y="1677132"/>
                <a:ext cx="954087" cy="1874837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prstDash val="solid"/>
                <a:tailEnd type="arrow"/>
              </a:ln>
            </p:spPr>
            <p:txBody>
              <a:bodyPr lIns="0" tIns="0" rIns="0" bIns="0" anchor="ctr" anchorCtr="1" compatLnSpc="0"/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hangingPunct="0">
                  <a:buClr>
                    <a:srgbClr val="000000"/>
                  </a:buClr>
                  <a:buNone/>
                  <a:defRPr/>
                </a:pPr>
                <a:endParaRPr lang="en-GB" sz="2200">
                  <a:latin typeface="Times New Roman" pitchFamily="18"/>
                  <a:ea typeface="Gothic" pitchFamily="2"/>
                  <a:cs typeface="Tahoma" pitchFamily="2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 bwMode="auto">
              <a:xfrm>
                <a:off x="5619837" y="1369157"/>
                <a:ext cx="1882775" cy="2873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 compatLnSpc="0"/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hangingPunct="0">
                  <a:buClr>
                    <a:srgbClr val="000000"/>
                  </a:buClr>
                  <a:buNone/>
                  <a:defRPr/>
                </a:pPr>
                <a:r>
                  <a:rPr lang="en-GB" sz="1500" dirty="0" err="1">
                    <a:solidFill>
                      <a:srgbClr val="FFFFFF"/>
                    </a:solidFill>
                    <a:latin typeface="Arial" pitchFamily="34"/>
                    <a:ea typeface="Gothic" pitchFamily="2"/>
                    <a:cs typeface="Tahoma" pitchFamily="2"/>
                  </a:rPr>
                  <a:t>T</a:t>
                </a:r>
                <a:r>
                  <a:rPr lang="en-GB" sz="1500" baseline="-20000" dirty="0" err="1">
                    <a:solidFill>
                      <a:srgbClr val="E6E6E6"/>
                    </a:solidFill>
                    <a:latin typeface="Arial" pitchFamily="34"/>
                    <a:ea typeface="Gothic" pitchFamily="2"/>
                    <a:cs typeface="Tahoma" pitchFamily="2"/>
                  </a:rPr>
                  <a:t>spot</a:t>
                </a:r>
                <a:r>
                  <a:rPr lang="en-GB" sz="1500" dirty="0">
                    <a:solidFill>
                      <a:srgbClr val="FFFFFF"/>
                    </a:solidFill>
                    <a:latin typeface="Arial" pitchFamily="34"/>
                    <a:ea typeface="Gothic" pitchFamily="2"/>
                    <a:cs typeface="Tahoma" pitchFamily="2"/>
                  </a:rPr>
                  <a:t> = </a:t>
                </a:r>
                <a:r>
                  <a:rPr lang="en-GB" sz="1500" dirty="0" err="1">
                    <a:solidFill>
                      <a:srgbClr val="FFFFFF"/>
                    </a:solidFill>
                    <a:latin typeface="Arial" pitchFamily="34"/>
                    <a:ea typeface="Gothic" pitchFamily="2"/>
                    <a:cs typeface="Tahoma" pitchFamily="2"/>
                  </a:rPr>
                  <a:t>T</a:t>
                </a:r>
                <a:r>
                  <a:rPr lang="en-GB" sz="1500" baseline="-20000" dirty="0" err="1">
                    <a:solidFill>
                      <a:srgbClr val="E6E6E6"/>
                    </a:solidFill>
                    <a:latin typeface="Arial" pitchFamily="34"/>
                    <a:ea typeface="Gothic" pitchFamily="2"/>
                    <a:cs typeface="Tahoma" pitchFamily="2"/>
                  </a:rPr>
                  <a:t>phot</a:t>
                </a:r>
                <a:r>
                  <a:rPr lang="en-GB" sz="1500" dirty="0">
                    <a:solidFill>
                      <a:srgbClr val="FFFFFF"/>
                    </a:solidFill>
                    <a:latin typeface="Arial" pitchFamily="34"/>
                    <a:ea typeface="Gothic" pitchFamily="2"/>
                    <a:cs typeface="Tahoma" pitchFamily="2"/>
                  </a:rPr>
                  <a:t> - 200K</a:t>
                </a:r>
              </a:p>
            </p:txBody>
          </p:sp>
        </p:grpSp>
        <p:sp>
          <p:nvSpPr>
            <p:cNvPr id="28" name="TextBox 27"/>
            <p:cNvSpPr txBox="1"/>
            <p:nvPr/>
          </p:nvSpPr>
          <p:spPr bwMode="auto">
            <a:xfrm>
              <a:off x="1360697" y="3123565"/>
              <a:ext cx="641342" cy="4719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compatLnSpc="0">
              <a:spAutoFit/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 hangingPunct="0">
                <a:buClr>
                  <a:srgbClr val="000000"/>
                </a:buClr>
                <a:buNone/>
                <a:defRPr/>
              </a:pPr>
              <a:r>
                <a:rPr lang="en-GB" sz="1600" b="1" dirty="0">
                  <a:solidFill>
                    <a:srgbClr val="000000"/>
                  </a:solidFill>
                  <a:latin typeface="Arial" pitchFamily="34"/>
                  <a:ea typeface="Gothic" pitchFamily="2"/>
                  <a:cs typeface="Tahoma" pitchFamily="2"/>
                </a:rPr>
                <a:t>Solar min</a:t>
              </a:r>
            </a:p>
          </p:txBody>
        </p:sp>
        <p:sp>
          <p:nvSpPr>
            <p:cNvPr id="29" name="TextBox 28"/>
            <p:cNvSpPr txBox="1"/>
            <p:nvPr/>
          </p:nvSpPr>
          <p:spPr bwMode="auto">
            <a:xfrm>
              <a:off x="2201598" y="4551188"/>
              <a:ext cx="582458" cy="4719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compatLnSpc="0">
              <a:spAutoFit/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 hangingPunct="0">
                <a:buClr>
                  <a:srgbClr val="000000"/>
                </a:buClr>
                <a:buNone/>
                <a:defRPr/>
              </a:pPr>
              <a:r>
                <a:rPr lang="en-GB" sz="1600" b="1" dirty="0">
                  <a:solidFill>
                    <a:srgbClr val="000000"/>
                  </a:solidFill>
                  <a:latin typeface="Arial" pitchFamily="34"/>
                  <a:ea typeface="Gothic" pitchFamily="2"/>
                  <a:cs typeface="Tahoma" pitchFamily="2"/>
                </a:rPr>
                <a:t>Solar max</a:t>
              </a:r>
            </a:p>
          </p:txBody>
        </p:sp>
      </p:grpSp>
      <p:sp>
        <p:nvSpPr>
          <p:cNvPr id="15" name="Freeform 14"/>
          <p:cNvSpPr/>
          <p:nvPr/>
        </p:nvSpPr>
        <p:spPr>
          <a:xfrm>
            <a:off x="4304580" y="1940152"/>
            <a:ext cx="3933645" cy="2302225"/>
          </a:xfrm>
          <a:custGeom>
            <a:avLst/>
            <a:gdLst>
              <a:gd name="connsiteX0" fmla="*/ 0 w 3778370"/>
              <a:gd name="connsiteY0" fmla="*/ 2096219 h 2096219"/>
              <a:gd name="connsiteX1" fmla="*/ 1466491 w 3778370"/>
              <a:gd name="connsiteY1" fmla="*/ 940280 h 2096219"/>
              <a:gd name="connsiteX2" fmla="*/ 3778370 w 3778370"/>
              <a:gd name="connsiteY2" fmla="*/ 0 h 2096219"/>
              <a:gd name="connsiteX3" fmla="*/ 3778370 w 3778370"/>
              <a:gd name="connsiteY3" fmla="*/ 0 h 209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8370" h="2096219">
                <a:moveTo>
                  <a:pt x="0" y="2096219"/>
                </a:moveTo>
                <a:cubicBezTo>
                  <a:pt x="418381" y="1692934"/>
                  <a:pt x="836763" y="1289650"/>
                  <a:pt x="1466491" y="940280"/>
                </a:cubicBezTo>
                <a:cubicBezTo>
                  <a:pt x="2096219" y="590910"/>
                  <a:pt x="3778370" y="0"/>
                  <a:pt x="3778370" y="0"/>
                </a:cubicBezTo>
                <a:lnTo>
                  <a:pt x="377837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930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625" y="273515"/>
            <a:ext cx="8227871" cy="76165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Detection thresholds</a:t>
            </a:r>
            <a:endParaRPr lang="en-GB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55007" y="2349089"/>
            <a:ext cx="6295375" cy="3691397"/>
            <a:chOff x="1011199" y="1209220"/>
            <a:chExt cx="7088473" cy="3983226"/>
          </a:xfrm>
        </p:grpSpPr>
        <p:sp>
          <p:nvSpPr>
            <p:cNvPr id="6" name="Freeform 5"/>
            <p:cNvSpPr/>
            <p:nvPr/>
          </p:nvSpPr>
          <p:spPr bwMode="auto">
            <a:xfrm>
              <a:off x="1011199" y="1209220"/>
              <a:ext cx="7088473" cy="3983226"/>
            </a:xfrm>
            <a:custGeom>
              <a:avLst/>
              <a:gdLst>
                <a:gd name="x1" fmla="*/ ss 2305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l" r="ir" b="ib"/>
              <a:pathLst>
                <a:path>
                  <a:moveTo>
                    <a:pt x="l" y="x1"/>
                  </a:moveTo>
                  <a:arcTo wR="x1" hR="x1" stAng="cd2" swAng="cd4"/>
                  <a:lnTo>
                    <a:pt x="x2" y="t"/>
                  </a:lnTo>
                  <a:arcTo wR="x1" hR="x1" stAng="3cd4" swAng="cd4"/>
                  <a:lnTo>
                    <a:pt x="r" y="y2"/>
                  </a:lnTo>
                  <a:arcTo wR="x1" hR="x1" stAng="0" swAng="cd4"/>
                  <a:lnTo>
                    <a:pt x="x1" y="b"/>
                  </a:lnTo>
                  <a:arcTo wR="x1" hR="x1" stAng="cd4" swAng="cd4"/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chemeClr val="bg1">
                  <a:lumMod val="50000"/>
                </a:schemeClr>
              </a:solidFill>
              <a:prstDash val="solid"/>
            </a:ln>
            <a:effectLst>
              <a:outerShdw blurRad="12700" sx="1000" sy="1000" algn="tl">
                <a:schemeClr val="bg1"/>
              </a:outerShdw>
            </a:effectLst>
          </p:spPr>
          <p:txBody>
            <a:bodyPr lIns="16328" tIns="16328" rIns="16328" bIns="1632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Clr>
                  <a:srgbClr val="000000"/>
                </a:buClr>
                <a:buNone/>
                <a:defRPr/>
              </a:pPr>
              <a:endParaRPr lang="en-GB" sz="2200">
                <a:latin typeface="Times New Roman" pitchFamily="18"/>
                <a:ea typeface="Gothic" pitchFamily="2"/>
                <a:cs typeface="Tahoma" pitchFamily="2"/>
              </a:endParaRPr>
            </a:p>
          </p:txBody>
        </p:sp>
        <p:pic>
          <p:nvPicPr>
            <p:cNvPr id="40964" name="Picture 6"/>
            <p:cNvPicPr>
              <a:picLocks noChangeAspect="1"/>
            </p:cNvPicPr>
            <p:nvPr/>
          </p:nvPicPr>
          <p:blipFill rotWithShape="1">
            <a:blip r:embed="rId2" cstate="print"/>
            <a:srcRect l="2740" t="1069" r="962" b="-307"/>
            <a:stretch/>
          </p:blipFill>
          <p:spPr bwMode="auto">
            <a:xfrm>
              <a:off x="1095555" y="1332000"/>
              <a:ext cx="6927011" cy="37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966" name="Freeform 9"/>
            <p:cNvSpPr>
              <a:spLocks/>
            </p:cNvSpPr>
            <p:nvPr/>
          </p:nvSpPr>
          <p:spPr bwMode="auto">
            <a:xfrm>
              <a:off x="3748060" y="2398285"/>
              <a:ext cx="1989267" cy="2287440"/>
            </a:xfrm>
            <a:custGeom>
              <a:avLst/>
              <a:gdLst>
                <a:gd name="T0" fmla="*/ 0 w 2192357"/>
                <a:gd name="T1" fmla="*/ 2522538 h 2522863"/>
                <a:gd name="T2" fmla="*/ 1134730 w 2192357"/>
                <a:gd name="T3" fmla="*/ 749051 h 2522863"/>
                <a:gd name="T4" fmla="*/ 2192338 w 2192357"/>
                <a:gd name="T5" fmla="*/ 0 h 2522863"/>
                <a:gd name="T6" fmla="*/ 0 60000 65536"/>
                <a:gd name="T7" fmla="*/ 0 60000 65536"/>
                <a:gd name="T8" fmla="*/ 0 60000 65536"/>
                <a:gd name="T9" fmla="*/ 0 w 2192357"/>
                <a:gd name="T10" fmla="*/ 0 h 2522863"/>
                <a:gd name="T11" fmla="*/ 2192357 w 2192357"/>
                <a:gd name="T12" fmla="*/ 2522863 h 25228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92357" h="2522863">
                  <a:moveTo>
                    <a:pt x="0" y="2522863"/>
                  </a:moveTo>
                  <a:cubicBezTo>
                    <a:pt x="384672" y="1846243"/>
                    <a:pt x="769345" y="1169624"/>
                    <a:pt x="1134738" y="749147"/>
                  </a:cubicBezTo>
                  <a:cubicBezTo>
                    <a:pt x="1500131" y="328670"/>
                    <a:pt x="1846244" y="164335"/>
                    <a:pt x="2192357" y="0"/>
                  </a:cubicBez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2945" tIns="41473" rIns="82945" bIns="41473"/>
            <a:lstStyle/>
            <a:p>
              <a:endParaRPr lang="en-GB"/>
            </a:p>
          </p:txBody>
        </p:sp>
      </p:grp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621879" y="1062157"/>
            <a:ext cx="787352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29602" indent="-162723" algn="just" hangingPunct="0">
              <a:spcAft>
                <a:spcPts val="1089"/>
              </a:spcAft>
              <a:buClr>
                <a:srgbClr val="900000"/>
              </a:buClr>
              <a:buSzPct val="120000"/>
              <a:buFont typeface="Arial" pitchFamily="34" charset="0"/>
              <a:buChar char="•"/>
            </a:pPr>
            <a:r>
              <a:rPr lang="en-GB" sz="2000" dirty="0">
                <a:solidFill>
                  <a:srgbClr val="E6E6E6"/>
                </a:solidFill>
                <a:ea typeface="Gothic"/>
                <a:cs typeface="Tahoma" pitchFamily="34" charset="0"/>
              </a:rPr>
              <a:t>Detection thresholds summarised for planets orbiting a 0.1 M</a:t>
            </a:r>
            <a:r>
              <a:rPr lang="en-US" sz="2000" baseline="-20000" dirty="0">
                <a:solidFill>
                  <a:srgbClr val="E6E6E6"/>
                </a:solidFill>
                <a:latin typeface="DejaVu Sans"/>
                <a:ea typeface="Gothic"/>
                <a:cs typeface="Tahoma" pitchFamily="34" charset="0"/>
              </a:rPr>
              <a:t>☉</a:t>
            </a:r>
            <a:r>
              <a:rPr lang="en-GB" sz="2000" dirty="0">
                <a:solidFill>
                  <a:srgbClr val="E6E6E6"/>
                </a:solidFill>
                <a:ea typeface="Gothic"/>
                <a:cs typeface="Tahoma" pitchFamily="34" charset="0"/>
              </a:rPr>
              <a:t> star with 50 observation epochs</a:t>
            </a:r>
          </a:p>
          <a:p>
            <a:pPr marL="129602" indent="-162723" algn="just" hangingPunct="0">
              <a:buClr>
                <a:srgbClr val="900000"/>
              </a:buClr>
              <a:buSzPct val="120000"/>
              <a:buFont typeface="Arial" pitchFamily="34" charset="0"/>
              <a:buChar char="•"/>
            </a:pPr>
            <a:r>
              <a:rPr lang="en-GB" sz="2000" dirty="0">
                <a:solidFill>
                  <a:srgbClr val="E6E6E6"/>
                </a:solidFill>
                <a:ea typeface="Gothic"/>
                <a:cs typeface="Tahoma" pitchFamily="34" charset="0"/>
              </a:rPr>
              <a:t>Doubling of the v</a:t>
            </a:r>
            <a:r>
              <a:rPr lang="en-US" sz="2000" dirty="0">
                <a:solidFill>
                  <a:srgbClr val="E6E6E6"/>
                </a:solidFill>
                <a:ea typeface="Gothic"/>
                <a:cs typeface="Tahoma" pitchFamily="34" charset="0"/>
              </a:rPr>
              <a:t> </a:t>
            </a:r>
            <a:r>
              <a:rPr lang="en-GB" sz="2000" dirty="0">
                <a:solidFill>
                  <a:srgbClr val="E6E6E6"/>
                </a:solidFill>
                <a:ea typeface="Gothic"/>
                <a:cs typeface="Tahoma" pitchFamily="34" charset="0"/>
              </a:rPr>
              <a:t>sin</a:t>
            </a:r>
            <a:r>
              <a:rPr lang="en-US" sz="2000" dirty="0">
                <a:solidFill>
                  <a:srgbClr val="E6E6E6"/>
                </a:solidFill>
                <a:ea typeface="Gothic"/>
                <a:cs typeface="Tahoma" pitchFamily="34" charset="0"/>
              </a:rPr>
              <a:t> </a:t>
            </a:r>
            <a:r>
              <a:rPr lang="en-GB" sz="2000" dirty="0" err="1">
                <a:solidFill>
                  <a:srgbClr val="E6E6E6"/>
                </a:solidFill>
                <a:ea typeface="Gothic"/>
                <a:cs typeface="Tahoma" pitchFamily="34" charset="0"/>
              </a:rPr>
              <a:t>i</a:t>
            </a:r>
            <a:r>
              <a:rPr lang="en-GB" sz="2000" dirty="0">
                <a:solidFill>
                  <a:srgbClr val="E6E6E6"/>
                </a:solidFill>
                <a:ea typeface="Gothic"/>
                <a:cs typeface="Tahoma" pitchFamily="34" charset="0"/>
              </a:rPr>
              <a:t> effectively doubles the jitter</a:t>
            </a:r>
          </a:p>
        </p:txBody>
      </p:sp>
      <p:sp>
        <p:nvSpPr>
          <p:cNvPr id="4" name="Rectangle 3"/>
          <p:cNvSpPr/>
          <p:nvPr/>
        </p:nvSpPr>
        <p:spPr>
          <a:xfrm>
            <a:off x="1155007" y="6195587"/>
            <a:ext cx="63586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Barnes, Jeffers &amp; Jones, 2011, MNRAS, 412, 1599</a:t>
            </a:r>
            <a:r>
              <a:rPr lang="en-GB" sz="1600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: “The effect of M dwarf </a:t>
            </a:r>
            <a:r>
              <a:rPr lang="en-GB" sz="1600" dirty="0" err="1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starspot</a:t>
            </a:r>
            <a:r>
              <a:rPr lang="en-GB" sz="1600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 activity on low-mass planet detection </a:t>
            </a:r>
            <a:r>
              <a:rPr lang="en-GB" sz="16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thresholds”</a:t>
            </a:r>
            <a:endParaRPr lang="en-GB" sz="1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83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ounded Rectangle 3"/>
          <p:cNvSpPr>
            <a:spLocks noChangeArrowheads="1"/>
          </p:cNvSpPr>
          <p:nvPr/>
        </p:nvSpPr>
        <p:spPr bwMode="auto">
          <a:xfrm>
            <a:off x="1076413" y="392997"/>
            <a:ext cx="6925836" cy="522555"/>
          </a:xfrm>
          <a:prstGeom prst="roundRect">
            <a:avLst>
              <a:gd name="adj" fmla="val 16667"/>
            </a:avLst>
          </a:prstGeom>
          <a:solidFill>
            <a:schemeClr val="bg1">
              <a:alpha val="10196"/>
            </a:schemeClr>
          </a:solidFill>
          <a:ln w="9525" algn="ctr">
            <a:noFill/>
            <a:round/>
            <a:headEnd/>
            <a:tailEnd/>
          </a:ln>
        </p:spPr>
        <p:txBody>
          <a:bodyPr lIns="82945" tIns="41473" rIns="82945" bIns="41473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782392" y="228600"/>
            <a:ext cx="7546547" cy="536331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Removing RV signatures from spots</a:t>
            </a:r>
          </a:p>
        </p:txBody>
      </p:sp>
      <p:sp>
        <p:nvSpPr>
          <p:cNvPr id="3" name="Rectangle 2"/>
          <p:cNvSpPr/>
          <p:nvPr/>
        </p:nvSpPr>
        <p:spPr>
          <a:xfrm>
            <a:off x="331831" y="4152606"/>
            <a:ext cx="2339659" cy="2545969"/>
          </a:xfrm>
          <a:prstGeom prst="rect">
            <a:avLst/>
          </a:prstGeom>
        </p:spPr>
        <p:txBody>
          <a:bodyPr wrap="square" lIns="82945" tIns="41473" rIns="82945" bIns="41473">
            <a:spAutoFit/>
          </a:bodyPr>
          <a:lstStyle/>
          <a:p>
            <a:pPr marL="180000" indent="-180000" algn="just">
              <a:spcAft>
                <a:spcPts val="1633"/>
              </a:spcAft>
              <a:buClr>
                <a:srgbClr val="900000"/>
              </a:buClr>
              <a:buSzPct val="120000"/>
              <a:buFont typeface="Arial" pitchFamily="34" charset="0"/>
              <a:buChar char="•"/>
              <a:defRPr/>
            </a:pPr>
            <a:r>
              <a:rPr lang="en-US" sz="2000" dirty="0" err="1">
                <a:solidFill>
                  <a:schemeClr val="bg1">
                    <a:lumMod val="85000"/>
                  </a:schemeClr>
                </a:solidFill>
              </a:rPr>
              <a:t>Starspot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 trails in line profiles but reconstruction of 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stellar surface 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(Doppler imaging) may be more successful at lower rotation rates</a:t>
            </a:r>
          </a:p>
        </p:txBody>
      </p:sp>
      <p:sp>
        <p:nvSpPr>
          <p:cNvPr id="5" name="Rectangle 4"/>
          <p:cNvSpPr/>
          <p:nvPr/>
        </p:nvSpPr>
        <p:spPr>
          <a:xfrm>
            <a:off x="372391" y="915552"/>
            <a:ext cx="8400197" cy="1497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spcAft>
                <a:spcPts val="1633"/>
              </a:spcAft>
              <a:buClr>
                <a:srgbClr val="900000"/>
              </a:buClr>
              <a:buSzPct val="120000"/>
              <a:buFont typeface="Arial" pitchFamily="34" charset="0"/>
              <a:buChar char="•"/>
              <a:defRPr/>
            </a:pPr>
            <a:r>
              <a:rPr lang="en-US" sz="2000" dirty="0" err="1">
                <a:solidFill>
                  <a:schemeClr val="bg1"/>
                </a:solidFill>
              </a:rPr>
              <a:t>Starspot</a:t>
            </a:r>
            <a:r>
              <a:rPr lang="en-US" sz="2000" dirty="0">
                <a:solidFill>
                  <a:schemeClr val="bg1"/>
                </a:solidFill>
              </a:rPr>
              <a:t> simulations of M dwarfs suggest that planets of &lt;10 M</a:t>
            </a:r>
            <a:r>
              <a:rPr lang="en-GB" sz="2000" baseline="-25000" dirty="0">
                <a:solidFill>
                  <a:schemeClr val="bg1"/>
                </a:solidFill>
                <a:sym typeface="Symbol" pitchFamily="18" charset="2"/>
              </a:rPr>
              <a:t> </a:t>
            </a:r>
            <a:r>
              <a:rPr lang="en-US" sz="2000" dirty="0">
                <a:solidFill>
                  <a:schemeClr val="bg1"/>
                </a:solidFill>
              </a:rPr>
              <a:t> may be detected in a few 10s of epochs in the </a:t>
            </a:r>
            <a:r>
              <a:rPr lang="en-US" sz="2000" dirty="0" smtClean="0">
                <a:solidFill>
                  <a:schemeClr val="bg1"/>
                </a:solidFill>
              </a:rPr>
              <a:t>near-infrared</a:t>
            </a:r>
          </a:p>
          <a:p>
            <a:pPr marL="180000" indent="-180000">
              <a:buClr>
                <a:srgbClr val="900000"/>
              </a:buClr>
              <a:buSzPct val="120000"/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Line profile pre-whitening demonstrated to be effective </a:t>
            </a:r>
            <a:r>
              <a:rPr lang="en-US" sz="2000" dirty="0">
                <a:solidFill>
                  <a:schemeClr val="bg1"/>
                </a:solidFill>
              </a:rPr>
              <a:t>(</a:t>
            </a:r>
            <a:r>
              <a:rPr lang="en-US" sz="2000" dirty="0" err="1" smtClean="0">
                <a:solidFill>
                  <a:schemeClr val="bg1"/>
                </a:solidFill>
              </a:rPr>
              <a:t>Moulds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et </a:t>
            </a:r>
            <a:r>
              <a:rPr lang="en-US" sz="2000" dirty="0" smtClean="0">
                <a:solidFill>
                  <a:schemeClr val="bg1"/>
                </a:solidFill>
              </a:rPr>
              <a:t>al., 2013)</a:t>
            </a:r>
          </a:p>
          <a:p>
            <a:pPr marL="637200" lvl="2" indent="-180000">
              <a:buClr>
                <a:srgbClr val="900000"/>
              </a:buClr>
              <a:buSzPct val="120000"/>
              <a:buFont typeface="Calibri" pitchFamily="34" charset="0"/>
              <a:buChar char="-"/>
              <a:defRPr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Gaussians fitted to residual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timeseries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060000" y="2413398"/>
            <a:ext cx="5859571" cy="4173034"/>
            <a:chOff x="3060000" y="2413398"/>
            <a:chExt cx="5859571" cy="4173034"/>
          </a:xfrm>
        </p:grpSpPr>
        <p:sp>
          <p:nvSpPr>
            <p:cNvPr id="10" name="Rounded Rectangle 9"/>
            <p:cNvSpPr/>
            <p:nvPr/>
          </p:nvSpPr>
          <p:spPr>
            <a:xfrm>
              <a:off x="3060000" y="2413398"/>
              <a:ext cx="5859571" cy="4173034"/>
            </a:xfrm>
            <a:prstGeom prst="roundRect">
              <a:avLst>
                <a:gd name="adj" fmla="val 1297"/>
              </a:avLst>
            </a:prstGeom>
            <a:solidFill>
              <a:schemeClr val="bg1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3"/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2000" y="2484000"/>
              <a:ext cx="5724000" cy="4070896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3501978" y="2998460"/>
            <a:ext cx="5426867" cy="3700115"/>
            <a:chOff x="5355419" y="654274"/>
            <a:chExt cx="4802224" cy="3357349"/>
          </a:xfrm>
        </p:grpSpPr>
        <p:sp>
          <p:nvSpPr>
            <p:cNvPr id="9" name="Rounded Rectangle 8"/>
            <p:cNvSpPr/>
            <p:nvPr/>
          </p:nvSpPr>
          <p:spPr>
            <a:xfrm>
              <a:off x="5355419" y="654274"/>
              <a:ext cx="4802224" cy="3357349"/>
            </a:xfrm>
            <a:prstGeom prst="roundRect">
              <a:avLst>
                <a:gd name="adj" fmla="val 1297"/>
              </a:avLst>
            </a:prstGeom>
            <a:solidFill>
              <a:schemeClr val="bg1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9879" y="711481"/>
              <a:ext cx="4673426" cy="3236806"/>
            </a:xfrm>
            <a:prstGeom prst="rect">
              <a:avLst/>
            </a:prstGeom>
          </p:spPr>
        </p:pic>
      </p:grp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" y="2540078"/>
            <a:ext cx="1351072" cy="14715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00" y="2562662"/>
            <a:ext cx="1456198" cy="145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1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1"/>
          <p:cNvSpPr>
            <a:spLocks noChangeArrowheads="1"/>
          </p:cNvSpPr>
          <p:nvPr/>
        </p:nvSpPr>
        <p:spPr bwMode="auto">
          <a:xfrm>
            <a:off x="375019" y="5666524"/>
            <a:ext cx="8330199" cy="1037227"/>
          </a:xfrm>
          <a:prstGeom prst="roundRect">
            <a:avLst>
              <a:gd name="adj" fmla="val 11110"/>
            </a:avLst>
          </a:prstGeom>
          <a:solidFill>
            <a:srgbClr val="FF0000">
              <a:alpha val="39999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574" y="274638"/>
            <a:ext cx="8229600" cy="657015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Summary</a:t>
            </a:r>
            <a:endParaRPr lang="en-GB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935" y="1104181"/>
            <a:ext cx="8497019" cy="5641675"/>
          </a:xfrm>
        </p:spPr>
        <p:txBody>
          <a:bodyPr>
            <a:normAutofit lnSpcReduction="10000"/>
          </a:bodyPr>
          <a:lstStyle/>
          <a:p>
            <a:pPr marL="180000" indent="-180000">
              <a:buClr>
                <a:srgbClr val="900000"/>
              </a:buClr>
              <a:buSzPct val="120000"/>
            </a:pPr>
            <a:r>
              <a:rPr lang="en-GB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Planets expected in short numbers at the bottom of the main-sequence</a:t>
            </a:r>
          </a:p>
          <a:p>
            <a:pPr marL="580050" lvl="2" indent="-180000">
              <a:buClr>
                <a:srgbClr val="900000"/>
              </a:buClr>
              <a:buSzPct val="120000"/>
            </a:pPr>
            <a:r>
              <a:rPr lang="en-GB" sz="18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Early M dwarf 0.33 - 1.5 planets per star (3-10 M</a:t>
            </a:r>
            <a:r>
              <a:rPr lang="en-GB" sz="1800" baseline="-250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</a:t>
            </a:r>
            <a:r>
              <a:rPr lang="en-GB" sz="18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 in 10 - 100 d orbits)</a:t>
            </a:r>
          </a:p>
          <a:p>
            <a:pPr marL="580050" lvl="2" indent="-180000">
              <a:buClr>
                <a:srgbClr val="900000"/>
              </a:buClr>
              <a:buSzPct val="120000"/>
            </a:pPr>
            <a:r>
              <a:rPr lang="en-GB" sz="18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~0.2 Habitable Zone planets per star</a:t>
            </a:r>
          </a:p>
          <a:p>
            <a:pPr marL="180000" indent="-180000">
              <a:buClr>
                <a:srgbClr val="900000"/>
              </a:buClr>
              <a:buSzPct val="120000"/>
            </a:pPr>
            <a:r>
              <a:rPr lang="en-GB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Existing instrumentation with non simultaneous calibration spectrum and </a:t>
            </a:r>
            <a:r>
              <a:rPr lang="en-GB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tellurics</a:t>
            </a:r>
            <a:r>
              <a:rPr lang="en-GB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as reference </a:t>
            </a:r>
            <a:r>
              <a:rPr lang="en-GB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2.4 – 6.5 ms</a:t>
            </a:r>
            <a:r>
              <a:rPr lang="en-GB" sz="20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-1</a:t>
            </a:r>
            <a:r>
              <a:rPr lang="en-GB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precision at best</a:t>
            </a:r>
          </a:p>
          <a:p>
            <a:pPr marL="580050" lvl="2" indent="-180000">
              <a:buClr>
                <a:srgbClr val="900000"/>
              </a:buClr>
              <a:buSzPct val="120000"/>
            </a:pPr>
            <a:r>
              <a:rPr lang="en-GB" sz="18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Exciting and promising results for upcoming instrumentation</a:t>
            </a:r>
            <a:endParaRPr lang="en-GB" sz="1800" dirty="0" smtClean="0">
              <a:solidFill>
                <a:schemeClr val="bg1">
                  <a:lumMod val="8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80000" indent="-180000">
              <a:buClr>
                <a:srgbClr val="900000"/>
              </a:buClr>
              <a:buSzPct val="120000"/>
              <a:buNone/>
            </a:pPr>
            <a:endParaRPr lang="en-GB" sz="1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180000" indent="-180000">
              <a:buClr>
                <a:srgbClr val="900000"/>
              </a:buClr>
              <a:buSzPct val="120000"/>
              <a:buNone/>
            </a:pPr>
            <a:endParaRPr lang="en-GB" sz="1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180000" indent="-180000">
              <a:buClr>
                <a:srgbClr val="900000"/>
              </a:buClr>
              <a:buSzPct val="120000"/>
              <a:buNone/>
            </a:pPr>
            <a:endParaRPr lang="en-GB" sz="1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180000" indent="-180000">
              <a:buClr>
                <a:srgbClr val="900000"/>
              </a:buClr>
              <a:buSzPct val="120000"/>
              <a:buNone/>
            </a:pPr>
            <a:endParaRPr lang="en-GB" sz="1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180000" indent="-180000">
              <a:buClr>
                <a:srgbClr val="900000"/>
              </a:buClr>
              <a:buSzPct val="120000"/>
              <a:buNone/>
            </a:pPr>
            <a:endParaRPr lang="en-GB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180000" indent="-180000">
              <a:buClr>
                <a:srgbClr val="900000"/>
              </a:buClr>
              <a:buSzPct val="120000"/>
              <a:buNone/>
            </a:pPr>
            <a:endParaRPr lang="en-GB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180000" indent="-180000">
              <a:buClr>
                <a:srgbClr val="900000"/>
              </a:buClr>
              <a:buSzPct val="120000"/>
              <a:buNone/>
            </a:pPr>
            <a:endParaRPr lang="en-GB" sz="1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180000" indent="-180000">
              <a:buClr>
                <a:srgbClr val="900000"/>
              </a:buClr>
              <a:buSzPct val="120000"/>
              <a:buNone/>
            </a:pPr>
            <a:endParaRPr lang="en-GB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180000" indent="-180000">
              <a:buClr>
                <a:srgbClr val="900000"/>
              </a:buClr>
              <a:buSzPct val="120000"/>
              <a:buNone/>
            </a:pPr>
            <a:endParaRPr lang="en-GB" sz="1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180000" indent="-180000" algn="ctr">
              <a:buClr>
                <a:srgbClr val="900000"/>
              </a:buClr>
              <a:buSzPct val="120000"/>
              <a:buNone/>
            </a:pPr>
            <a:r>
              <a:rPr lang="en-GB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ROPS: no planets with </a:t>
            </a:r>
            <a:r>
              <a:rPr lang="en-GB" sz="24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GB" sz="2400" i="1" baseline="-25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GB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sin </a:t>
            </a:r>
            <a:r>
              <a:rPr lang="en-GB" sz="2400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GB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&gt; 10 M</a:t>
            </a:r>
            <a:r>
              <a:rPr lang="en-GB" sz="2400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</a:t>
            </a:r>
            <a:r>
              <a:rPr lang="en-GB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in 0.03 AU orbits</a:t>
            </a:r>
            <a:endParaRPr lang="en-GB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180000" indent="-180000" algn="ctr">
              <a:buClr>
                <a:srgbClr val="900000"/>
              </a:buClr>
              <a:buSzPct val="120000"/>
              <a:buNone/>
            </a:pPr>
            <a:r>
              <a:rPr lang="en-GB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(9/14 M5-M9V stars 4 nights spanning 1 week </a:t>
            </a:r>
            <a:r>
              <a:rPr lang="en-GB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r.m.s</a:t>
            </a:r>
            <a:r>
              <a:rPr lang="en-GB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, </a:t>
            </a:r>
            <a:r>
              <a:rPr lang="en-GB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r.m.s</a:t>
            </a:r>
            <a:r>
              <a:rPr lang="en-GB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&lt; 16 ms</a:t>
            </a:r>
            <a:r>
              <a:rPr lang="en-GB" sz="20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-1</a:t>
            </a:r>
            <a:r>
              <a:rPr lang="en-GB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180000" indent="-180000">
              <a:buClr>
                <a:srgbClr val="900000"/>
              </a:buClr>
              <a:buSzPct val="120000"/>
              <a:buNone/>
            </a:pPr>
            <a:endParaRPr lang="en-GB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180000" indent="-180000">
              <a:buClr>
                <a:srgbClr val="900000"/>
              </a:buClr>
              <a:buSzPct val="120000"/>
            </a:pPr>
            <a:endParaRPr lang="en-GB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180000" indent="-180000">
              <a:buClr>
                <a:srgbClr val="900000"/>
              </a:buClr>
              <a:buSzPct val="120000"/>
            </a:pPr>
            <a:endParaRPr lang="en-GB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180000" indent="-180000">
              <a:buClr>
                <a:srgbClr val="900000"/>
              </a:buClr>
              <a:buSzPct val="120000"/>
              <a:buNone/>
            </a:pPr>
            <a:endParaRPr lang="en-GB" sz="1800" dirty="0">
              <a:solidFill>
                <a:schemeClr val="bg1">
                  <a:lumMod val="8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070511" y="3157267"/>
            <a:ext cx="4660461" cy="2363637"/>
          </a:xfrm>
          <a:prstGeom prst="roundRect">
            <a:avLst>
              <a:gd name="adj" fmla="val 1297"/>
            </a:avLst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239" y="3189733"/>
            <a:ext cx="4573716" cy="230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62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10365"/>
          </a:xfrm>
        </p:spPr>
        <p:txBody>
          <a:bodyPr>
            <a:noAutofit/>
          </a:bodyPr>
          <a:lstStyle/>
          <a:p>
            <a:r>
              <a:rPr lang="en-GB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Summary</a:t>
            </a:r>
            <a:endParaRPr lang="en-GB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939" y="793630"/>
            <a:ext cx="8497019" cy="5021982"/>
          </a:xfrm>
        </p:spPr>
        <p:txBody>
          <a:bodyPr>
            <a:normAutofit/>
          </a:bodyPr>
          <a:lstStyle/>
          <a:p>
            <a:pPr marL="180000" indent="-180000">
              <a:buClr>
                <a:srgbClr val="900000"/>
              </a:buClr>
              <a:buSzPct val="120000"/>
            </a:pPr>
            <a:r>
              <a:rPr lang="en-GB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Late M dwarfs on average show significant rotation and care is required to ensure an unbiased sample</a:t>
            </a:r>
          </a:p>
          <a:p>
            <a:pPr marL="580050" lvl="1" indent="-180000">
              <a:buClr>
                <a:srgbClr val="900000"/>
              </a:buClr>
              <a:buSzPct val="120000"/>
            </a:pPr>
            <a:r>
              <a:rPr lang="en-GB" sz="14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i.e. selecting only slow rotators may bias towards face on orbits that show no/small RV variation</a:t>
            </a:r>
          </a:p>
          <a:p>
            <a:pPr>
              <a:buClr>
                <a:srgbClr val="900000"/>
              </a:buClr>
              <a:buSzPct val="120000"/>
            </a:pPr>
            <a:r>
              <a:rPr lang="en-GB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Campaigns targeting stars at the bottom of the man sequence will increase chances of detecting low mass planets though optimisation of observing epochs</a:t>
            </a:r>
          </a:p>
          <a:p>
            <a:pPr lvl="1">
              <a:buClr>
                <a:srgbClr val="900000"/>
              </a:buClr>
              <a:buSzPct val="120000"/>
            </a:pPr>
            <a:r>
              <a:rPr lang="en-GB" sz="14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Planets are expected in few-day to few x 10 day orbits</a:t>
            </a:r>
          </a:p>
          <a:p>
            <a:pPr lvl="1">
              <a:buClr>
                <a:srgbClr val="900000"/>
              </a:buClr>
              <a:buSzPct val="120000"/>
            </a:pPr>
            <a:r>
              <a:rPr lang="en-GB" sz="14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Jitter from </a:t>
            </a:r>
            <a:r>
              <a:rPr lang="en-GB" sz="1400" dirty="0" err="1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starspots</a:t>
            </a:r>
            <a:r>
              <a:rPr lang="en-GB" sz="14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 can be corrected most easily using e.g. Doppler imaging methods</a:t>
            </a:r>
            <a:endParaRPr lang="en-GB" sz="2000" dirty="0" smtClean="0">
              <a:solidFill>
                <a:schemeClr val="bg1">
                  <a:lumMod val="8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spcBef>
                <a:spcPts val="1200"/>
              </a:spcBef>
              <a:buClr>
                <a:srgbClr val="900000"/>
              </a:buClr>
              <a:buSzPct val="120000"/>
              <a:buNone/>
            </a:pPr>
            <a:r>
              <a:rPr lang="en-GB" sz="20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First </a:t>
            </a:r>
            <a:r>
              <a:rPr lang="en-GB" sz="2000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GB" sz="20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oppler images of fully convective stars</a:t>
            </a:r>
            <a:endParaRPr lang="en-GB" sz="2000" dirty="0">
              <a:solidFill>
                <a:schemeClr val="bg1">
                  <a:lumMod val="8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900000"/>
              </a:buClr>
              <a:buSzPct val="120000"/>
            </a:pPr>
            <a:r>
              <a:rPr lang="en-GB" sz="20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F</a:t>
            </a:r>
            <a:endParaRPr lang="en-GB" sz="2000" dirty="0">
              <a:solidFill>
                <a:schemeClr val="bg1">
                  <a:lumMod val="8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39" y="3677893"/>
            <a:ext cx="1422298" cy="15491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849" y="3700476"/>
            <a:ext cx="3816347" cy="15265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623" y="3700476"/>
            <a:ext cx="1532966" cy="1526538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848" y="5292473"/>
            <a:ext cx="3816347" cy="1526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623" y="5292473"/>
            <a:ext cx="1532966" cy="15265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39" y="5292472"/>
            <a:ext cx="1422298" cy="1526539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1949570" y="4463745"/>
            <a:ext cx="379562" cy="0"/>
          </a:xfrm>
          <a:prstGeom prst="straightConnector1">
            <a:avLst/>
          </a:prstGeom>
          <a:ln w="222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912189" y="5987745"/>
            <a:ext cx="379562" cy="0"/>
          </a:xfrm>
          <a:prstGeom prst="straightConnector1">
            <a:avLst/>
          </a:prstGeom>
          <a:ln w="222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229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63513" y="1710436"/>
            <a:ext cx="8492298" cy="3284258"/>
          </a:xfrm>
          <a:prstGeom prst="roundRect">
            <a:avLst>
              <a:gd name="adj" fmla="val 1297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627" name="Text Placeholder 2"/>
          <p:cNvSpPr>
            <a:spLocks noGrp="1"/>
          </p:cNvSpPr>
          <p:nvPr>
            <p:ph type="body" sz="half" idx="1"/>
          </p:nvPr>
        </p:nvSpPr>
        <p:spPr>
          <a:xfrm>
            <a:off x="259687" y="915552"/>
            <a:ext cx="8722633" cy="5227133"/>
          </a:xfrm>
        </p:spPr>
        <p:txBody>
          <a:bodyPr>
            <a:noAutofit/>
          </a:bodyPr>
          <a:lstStyle/>
          <a:p>
            <a:pPr marL="180000" indent="-180000">
              <a:buClr>
                <a:srgbClr val="C00000"/>
              </a:buClr>
              <a:buSzPct val="120000"/>
            </a:pPr>
            <a:r>
              <a:rPr lang="en-GB" sz="2000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603 </a:t>
            </a:r>
            <a:r>
              <a:rPr lang="en-GB" sz="2000" dirty="0" err="1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Kepler</a:t>
            </a:r>
            <a:r>
              <a:rPr lang="en-GB" sz="2000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 G &amp; K </a:t>
            </a:r>
            <a:r>
              <a:rPr lang="en-GB" sz="20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candidates (</a:t>
            </a:r>
            <a:r>
              <a:rPr lang="en-GB" sz="2000" dirty="0" err="1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Petigura</a:t>
            </a:r>
            <a:r>
              <a:rPr lang="en-GB" sz="20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et al., 2013, Proc. Nat. Acad. </a:t>
            </a:r>
            <a:r>
              <a:rPr lang="en-GB" sz="2000" dirty="0" err="1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Sci</a:t>
            </a:r>
            <a:r>
              <a:rPr lang="en-GB" sz="2000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, 19273 - </a:t>
            </a:r>
            <a:r>
              <a:rPr lang="en-GB" sz="2000" dirty="0" err="1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arXiv</a:t>
            </a:r>
            <a:r>
              <a:rPr lang="en-GB" sz="2000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 1311:6806 </a:t>
            </a:r>
            <a:r>
              <a:rPr lang="en-GB" sz="20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180000" indent="-180000">
              <a:buClr>
                <a:srgbClr val="C00000"/>
              </a:buClr>
              <a:buSzPct val="120000"/>
            </a:pPr>
            <a:endParaRPr lang="en-GB" sz="2000" dirty="0">
              <a:solidFill>
                <a:schemeClr val="bg1">
                  <a:lumMod val="8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80000" indent="-180000">
              <a:buClr>
                <a:srgbClr val="C00000"/>
              </a:buClr>
              <a:buSzPct val="120000"/>
            </a:pPr>
            <a:endParaRPr lang="en-GB" sz="2000" dirty="0">
              <a:solidFill>
                <a:schemeClr val="bg1">
                  <a:lumMod val="8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80000" indent="-180000">
              <a:buClr>
                <a:srgbClr val="C00000"/>
              </a:buClr>
              <a:buSzPct val="120000"/>
            </a:pPr>
            <a:endParaRPr lang="en-GB" sz="2000" dirty="0">
              <a:solidFill>
                <a:schemeClr val="bg1">
                  <a:lumMod val="8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80000" indent="-180000">
              <a:buClr>
                <a:srgbClr val="C00000"/>
              </a:buClr>
              <a:buSzPct val="120000"/>
            </a:pPr>
            <a:endParaRPr lang="en-GB" sz="2000" dirty="0">
              <a:solidFill>
                <a:schemeClr val="bg1">
                  <a:lumMod val="8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80000" indent="-180000">
              <a:buClr>
                <a:srgbClr val="C00000"/>
              </a:buClr>
              <a:buSzPct val="120000"/>
            </a:pPr>
            <a:endParaRPr lang="en-GB" sz="2000" dirty="0">
              <a:solidFill>
                <a:schemeClr val="bg1">
                  <a:lumMod val="8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80000" indent="-180000">
              <a:buClr>
                <a:srgbClr val="C00000"/>
              </a:buClr>
              <a:buSzPct val="120000"/>
            </a:pPr>
            <a:endParaRPr lang="en-GB" sz="2000" dirty="0">
              <a:solidFill>
                <a:schemeClr val="bg1">
                  <a:lumMod val="8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80000" indent="-180000">
              <a:buClr>
                <a:srgbClr val="C00000"/>
              </a:buClr>
              <a:buSzPct val="120000"/>
            </a:pPr>
            <a:endParaRPr lang="en-GB" sz="2000" dirty="0" smtClean="0">
              <a:solidFill>
                <a:schemeClr val="bg1">
                  <a:lumMod val="8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80000" indent="-180000">
              <a:buClr>
                <a:srgbClr val="C00000"/>
              </a:buClr>
              <a:buSzPct val="120000"/>
            </a:pPr>
            <a:endParaRPr lang="en-GB" sz="2000" dirty="0">
              <a:solidFill>
                <a:schemeClr val="bg1">
                  <a:lumMod val="8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80000" indent="-180000">
              <a:buClr>
                <a:srgbClr val="C00000"/>
              </a:buClr>
              <a:buSzPct val="120000"/>
            </a:pPr>
            <a:endParaRPr lang="en-GB" sz="2000" dirty="0">
              <a:solidFill>
                <a:schemeClr val="bg1">
                  <a:lumMod val="8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80000" indent="-180000">
              <a:buClr>
                <a:srgbClr val="C00000"/>
              </a:buClr>
              <a:buSzPct val="120000"/>
            </a:pPr>
            <a:endParaRPr lang="en-GB" sz="1000" dirty="0">
              <a:solidFill>
                <a:schemeClr val="bg1">
                  <a:lumMod val="8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80000" indent="-180000">
              <a:buClr>
                <a:srgbClr val="C00000"/>
              </a:buClr>
              <a:buSzPct val="120000"/>
            </a:pPr>
            <a:r>
              <a:rPr lang="en-GB" sz="2000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26 ± 3 % of Sun-like stars </a:t>
            </a:r>
            <a:r>
              <a:rPr lang="en-GB" sz="20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harbour an Earth-size </a:t>
            </a:r>
            <a:r>
              <a:rPr lang="en-GB" sz="2000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planet </a:t>
            </a:r>
            <a:r>
              <a:rPr lang="en-GB" sz="20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       (1-2 </a:t>
            </a:r>
            <a:r>
              <a:rPr lang="en-GB" sz="2000" dirty="0" err="1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GB" sz="2000" baseline="-25000" dirty="0" err="1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earth</a:t>
            </a:r>
            <a:r>
              <a:rPr lang="en-GB" sz="20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 P </a:t>
            </a:r>
            <a:r>
              <a:rPr lang="en-GB" sz="2000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= 5 </a:t>
            </a:r>
            <a:r>
              <a:rPr lang="en-GB" sz="20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GB" sz="2000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100 d</a:t>
            </a:r>
          </a:p>
          <a:p>
            <a:pPr marL="180000" indent="-180000">
              <a:spcAft>
                <a:spcPts val="600"/>
              </a:spcAft>
              <a:buClr>
                <a:srgbClr val="C00000"/>
              </a:buClr>
              <a:buSzPct val="120000"/>
            </a:pPr>
            <a:r>
              <a:rPr lang="en-GB" sz="2000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1.6 ± 0.4 % occurrence of Jupiter sized planets </a:t>
            </a:r>
            <a:r>
              <a:rPr lang="en-GB" sz="20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(8 - </a:t>
            </a:r>
            <a:r>
              <a:rPr lang="en-GB" sz="2000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16 </a:t>
            </a:r>
            <a:r>
              <a:rPr lang="en-GB" sz="2000" dirty="0" err="1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GB" sz="2000" baseline="-25000" dirty="0" err="1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Earth</a:t>
            </a:r>
            <a:r>
              <a:rPr lang="en-GB" sz="20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0" indent="0">
              <a:spcBef>
                <a:spcPts val="1089"/>
              </a:spcBef>
              <a:buClr>
                <a:srgbClr val="C00000"/>
              </a:buClr>
              <a:buSzPct val="120000"/>
              <a:buNone/>
            </a:pPr>
            <a:r>
              <a:rPr lang="en-GB" sz="20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    </a:t>
            </a:r>
            <a:endParaRPr lang="en-GB" sz="20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6625" y="116633"/>
            <a:ext cx="8227871" cy="8637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 &amp; K dwarf rocky planet frequencies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73" y="1772815"/>
            <a:ext cx="8343926" cy="314749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44372" y="6237312"/>
            <a:ext cx="8476099" cy="457078"/>
            <a:chOff x="344372" y="6237312"/>
            <a:chExt cx="8476099" cy="457078"/>
          </a:xfrm>
        </p:grpSpPr>
        <p:sp>
          <p:nvSpPr>
            <p:cNvPr id="5" name="AutoShape 81"/>
            <p:cNvSpPr>
              <a:spLocks noChangeArrowheads="1"/>
            </p:cNvSpPr>
            <p:nvPr/>
          </p:nvSpPr>
          <p:spPr bwMode="auto">
            <a:xfrm>
              <a:off x="344372" y="6237312"/>
              <a:ext cx="8476099" cy="457078"/>
            </a:xfrm>
            <a:prstGeom prst="roundRect">
              <a:avLst>
                <a:gd name="adj" fmla="val 16667"/>
              </a:avLst>
            </a:prstGeom>
            <a:solidFill>
              <a:srgbClr val="FF0000">
                <a:alpha val="39999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414068" y="6281185"/>
              <a:ext cx="834174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1089"/>
                </a:spcBef>
                <a:buClr>
                  <a:srgbClr val="C00000"/>
                </a:buClr>
                <a:buSzPct val="120000"/>
              </a:pPr>
              <a:r>
                <a:rPr lang="en-GB" sz="2000" dirty="0">
                  <a:solidFill>
                    <a:schemeClr val="bg1">
                      <a:lumMod val="95000"/>
                    </a:schemeClr>
                  </a:solidFill>
                  <a:latin typeface="Arial" pitchFamily="34" charset="0"/>
                  <a:cs typeface="Arial" pitchFamily="34" charset="0"/>
                </a:rPr>
                <a:t>22 ± 8 % occurrence for 1 - 2 </a:t>
              </a:r>
              <a:r>
                <a:rPr lang="en-GB" sz="2000" dirty="0" err="1">
                  <a:solidFill>
                    <a:schemeClr val="bg1">
                      <a:lumMod val="95000"/>
                    </a:schemeClr>
                  </a:solidFill>
                  <a:latin typeface="Arial" pitchFamily="34" charset="0"/>
                  <a:cs typeface="Arial" pitchFamily="34" charset="0"/>
                </a:rPr>
                <a:t>R</a:t>
              </a:r>
              <a:r>
                <a:rPr lang="en-GB" sz="2000" baseline="-25000" dirty="0" err="1">
                  <a:solidFill>
                    <a:schemeClr val="bg1">
                      <a:lumMod val="95000"/>
                    </a:schemeClr>
                  </a:solidFill>
                  <a:latin typeface="Arial" pitchFamily="34" charset="0"/>
                  <a:cs typeface="Arial" pitchFamily="34" charset="0"/>
                </a:rPr>
                <a:t>Earth</a:t>
              </a:r>
              <a:r>
                <a:rPr lang="en-GB" sz="2000" dirty="0">
                  <a:solidFill>
                    <a:schemeClr val="bg1">
                      <a:lumMod val="95000"/>
                    </a:schemeClr>
                  </a:solidFill>
                  <a:latin typeface="Arial" pitchFamily="34" charset="0"/>
                  <a:cs typeface="Arial" pitchFamily="34" charset="0"/>
                </a:rPr>
                <a:t> planets receiving 0.25 - 4 </a:t>
              </a:r>
              <a:r>
                <a:rPr lang="en-GB" sz="2000" dirty="0" err="1">
                  <a:solidFill>
                    <a:schemeClr val="bg1">
                      <a:lumMod val="95000"/>
                    </a:schemeClr>
                  </a:solidFill>
                  <a:latin typeface="Arial" pitchFamily="34" charset="0"/>
                  <a:cs typeface="Arial" pitchFamily="34" charset="0"/>
                </a:rPr>
                <a:t>F</a:t>
              </a:r>
              <a:r>
                <a:rPr lang="en-GB" sz="2000" baseline="-25000" dirty="0" err="1">
                  <a:solidFill>
                    <a:schemeClr val="bg1">
                      <a:lumMod val="95000"/>
                    </a:schemeClr>
                  </a:solidFill>
                  <a:latin typeface="Arial" pitchFamily="34" charset="0"/>
                  <a:cs typeface="Arial" pitchFamily="34" charset="0"/>
                </a:rPr>
                <a:t>Earth</a:t>
              </a:r>
              <a:endParaRPr lang="en-GB" sz="2000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027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sz="60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GB" sz="6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Fine!</a:t>
            </a:r>
            <a:endParaRPr lang="en-GB" sz="6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055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149482" y="359888"/>
            <a:ext cx="6349520" cy="522532"/>
          </a:xfrm>
          <a:prstGeom prst="rect">
            <a:avLst/>
          </a:prstGeom>
        </p:spPr>
        <p:txBody>
          <a:bodyPr lIns="82945" tIns="25602" rIns="82945" bIns="41473"/>
          <a:lstStyle/>
          <a:p>
            <a:pPr algn="ctr" hangingPunct="0">
              <a:lnSpc>
                <a:spcPct val="93000"/>
              </a:lnSpc>
              <a:buClr>
                <a:srgbClr val="FFFFFF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  <a:defRPr/>
            </a:pPr>
            <a:r>
              <a:rPr lang="en-US" sz="3200" b="1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Deconvolution</a:t>
            </a:r>
            <a:endParaRPr lang="en-US" sz="32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19395" y="915069"/>
            <a:ext cx="8003161" cy="5811933"/>
          </a:xfrm>
          <a:prstGeom prst="rect">
            <a:avLst/>
          </a:prstGeom>
        </p:spPr>
        <p:txBody>
          <a:bodyPr lIns="82945" tIns="41473" rIns="82945" bIns="41473"/>
          <a:lstStyle/>
          <a:p>
            <a:pPr marL="163278" indent="-163278" hangingPunct="0">
              <a:lnSpc>
                <a:spcPct val="93000"/>
              </a:lnSpc>
              <a:spcAft>
                <a:spcPts val="1293"/>
              </a:spcAft>
              <a:buClr>
                <a:srgbClr val="FF0000"/>
              </a:buClr>
              <a:buSzPct val="125000"/>
              <a:buFont typeface="Symbol" charset="2"/>
              <a:buChar char="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  <a:defRPr/>
            </a:pPr>
            <a:r>
              <a:rPr lang="en-US" kern="0" dirty="0">
                <a:solidFill>
                  <a:srgbClr val="FFFFFF"/>
                </a:solidFill>
              </a:rPr>
              <a:t>S/N in a single spectrum is typically of order a few to </a:t>
            </a:r>
            <a:r>
              <a:rPr lang="en-US" kern="0" dirty="0" err="1">
                <a:solidFill>
                  <a:srgbClr val="FFFFFF"/>
                </a:solidFill>
              </a:rPr>
              <a:t>to</a:t>
            </a:r>
            <a:r>
              <a:rPr lang="en-US" kern="0" dirty="0">
                <a:solidFill>
                  <a:srgbClr val="FFFFFF"/>
                </a:solidFill>
              </a:rPr>
              <a:t> a few hundred</a:t>
            </a:r>
          </a:p>
          <a:p>
            <a:pPr marL="163278" indent="-163278" hangingPunct="0">
              <a:lnSpc>
                <a:spcPct val="93000"/>
              </a:lnSpc>
              <a:spcAft>
                <a:spcPts val="1293"/>
              </a:spcAft>
              <a:buClr>
                <a:srgbClr val="FF0000"/>
              </a:buClr>
              <a:buSzPct val="125000"/>
              <a:buFont typeface="Symbol" charset="2"/>
              <a:buChar char="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  <a:defRPr/>
            </a:pPr>
            <a:r>
              <a:rPr lang="en-US" kern="0" dirty="0">
                <a:solidFill>
                  <a:srgbClr val="FFFFFF"/>
                </a:solidFill>
              </a:rPr>
              <a:t>Several hundred to several thousand lines in a typical spectrum</a:t>
            </a:r>
          </a:p>
          <a:p>
            <a:pPr marL="163278" lvl="2" indent="-163278" hangingPunct="0">
              <a:lnSpc>
                <a:spcPct val="93000"/>
              </a:lnSpc>
              <a:spcAft>
                <a:spcPts val="771"/>
              </a:spcAft>
              <a:buClr>
                <a:srgbClr val="FF0000"/>
              </a:buClr>
              <a:buSzPct val="75000"/>
              <a:buFont typeface="Symbol" charset="2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  <a:defRPr/>
            </a:pPr>
            <a:r>
              <a:rPr lang="en-US" kern="0" dirty="0">
                <a:solidFill>
                  <a:srgbClr val="FFFFFF"/>
                </a:solidFill>
              </a:rPr>
              <a:t>Use </a:t>
            </a:r>
            <a:r>
              <a:rPr lang="en-US" i="1" kern="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model spectrum</a:t>
            </a:r>
            <a:r>
              <a:rPr lang="en-US" kern="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kern="0" dirty="0">
                <a:solidFill>
                  <a:srgbClr val="FFFFFF"/>
                </a:solidFill>
              </a:rPr>
              <a:t>to </a:t>
            </a:r>
            <a:r>
              <a:rPr lang="en-US" kern="0" dirty="0" err="1">
                <a:solidFill>
                  <a:srgbClr val="FFFFFF"/>
                </a:solidFill>
              </a:rPr>
              <a:t>deconvolve</a:t>
            </a:r>
            <a:r>
              <a:rPr lang="en-US" kern="0" dirty="0">
                <a:solidFill>
                  <a:srgbClr val="FFFFFF"/>
                </a:solidFill>
              </a:rPr>
              <a:t> </a:t>
            </a:r>
            <a:r>
              <a:rPr lang="en-US" i="1" kern="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mean profile</a:t>
            </a:r>
            <a:r>
              <a:rPr lang="en-US" kern="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kern="0" dirty="0">
                <a:solidFill>
                  <a:srgbClr val="FFFFFF"/>
                </a:solidFill>
              </a:rPr>
              <a:t>from observed spectra </a:t>
            </a:r>
          </a:p>
          <a:p>
            <a:pPr marL="163278" indent="-163278" hangingPunct="0">
              <a:lnSpc>
                <a:spcPct val="93000"/>
              </a:lnSpc>
              <a:spcAft>
                <a:spcPts val="1293"/>
              </a:spcAft>
              <a:buClr>
                <a:srgbClr val="FF0000"/>
              </a:buClr>
              <a:buSzPct val="125000"/>
              <a:buFont typeface="Symbol" charset="2"/>
              <a:buChar char="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  <a:defRPr/>
            </a:pPr>
            <a:r>
              <a:rPr lang="en-US" kern="0" dirty="0">
                <a:solidFill>
                  <a:srgbClr val="FFFFFF"/>
                </a:solidFill>
              </a:rPr>
              <a:t>A weighted least squares profile is derived, with high S/N ratio governed by the number of lines </a:t>
            </a:r>
            <a:r>
              <a:rPr lang="en-US" kern="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(typically factor of a few x10 gain in S/N)</a:t>
            </a:r>
          </a:p>
          <a:p>
            <a:pPr indent="-163278" hangingPunct="0">
              <a:lnSpc>
                <a:spcPct val="93000"/>
              </a:lnSpc>
              <a:spcAft>
                <a:spcPts val="1293"/>
              </a:spcAft>
              <a:buClr>
                <a:srgbClr val="800000"/>
              </a:buClr>
              <a:buSzPct val="125000"/>
              <a:buFont typeface="Symbol" charset="2"/>
              <a:buChar char="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  <a:defRPr/>
            </a:pPr>
            <a:endParaRPr lang="en-US" kern="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marL="163278" hangingPunct="0">
              <a:lnSpc>
                <a:spcPct val="93000"/>
              </a:lnSpc>
              <a:spcAft>
                <a:spcPts val="1293"/>
              </a:spcAft>
              <a:buClr>
                <a:srgbClr val="800000"/>
              </a:buClr>
              <a:buSzPct val="12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  <a:defRPr/>
            </a:pPr>
            <a:endParaRPr lang="en-US" kern="0" dirty="0">
              <a:solidFill>
                <a:srgbClr val="FFFFFF"/>
              </a:solidFill>
            </a:endParaRPr>
          </a:p>
          <a:p>
            <a:pPr marL="163278" hangingPunct="0">
              <a:lnSpc>
                <a:spcPct val="93000"/>
              </a:lnSpc>
              <a:spcAft>
                <a:spcPts val="1293"/>
              </a:spcAft>
              <a:buClr>
                <a:srgbClr val="800000"/>
              </a:buClr>
              <a:buSzPct val="12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  <a:defRPr/>
            </a:pPr>
            <a:endParaRPr lang="en-US" kern="0" dirty="0">
              <a:solidFill>
                <a:srgbClr val="FFFFFF"/>
              </a:solidFill>
            </a:endParaRPr>
          </a:p>
          <a:p>
            <a:pPr marL="163278" hangingPunct="0">
              <a:lnSpc>
                <a:spcPct val="93000"/>
              </a:lnSpc>
              <a:spcAft>
                <a:spcPts val="1293"/>
              </a:spcAft>
              <a:buClr>
                <a:srgbClr val="800000"/>
              </a:buClr>
              <a:buSzPct val="12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  <a:defRPr/>
            </a:pPr>
            <a:endParaRPr lang="en-US" kern="0" dirty="0">
              <a:solidFill>
                <a:srgbClr val="FFFFFF"/>
              </a:solidFill>
            </a:endParaRPr>
          </a:p>
          <a:p>
            <a:pPr marL="163278" hangingPunct="0">
              <a:lnSpc>
                <a:spcPct val="93000"/>
              </a:lnSpc>
              <a:spcAft>
                <a:spcPts val="1293"/>
              </a:spcAft>
              <a:buClr>
                <a:srgbClr val="800000"/>
              </a:buClr>
              <a:buSzPct val="12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  <a:defRPr/>
            </a:pPr>
            <a:endParaRPr lang="en-US" kern="0" dirty="0">
              <a:solidFill>
                <a:srgbClr val="FFFFFF"/>
              </a:solidFill>
            </a:endParaRPr>
          </a:p>
          <a:p>
            <a:pPr marL="163278" hangingPunct="0">
              <a:lnSpc>
                <a:spcPct val="93000"/>
              </a:lnSpc>
              <a:spcAft>
                <a:spcPts val="1293"/>
              </a:spcAft>
              <a:buClr>
                <a:srgbClr val="800000"/>
              </a:buClr>
              <a:buSzPct val="12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  <a:defRPr/>
            </a:pPr>
            <a:endParaRPr lang="en-US" sz="1300" kern="0" dirty="0">
              <a:solidFill>
                <a:srgbClr val="FFFFFF"/>
              </a:solidFill>
            </a:endParaRPr>
          </a:p>
          <a:p>
            <a:pPr marL="163278" hangingPunct="0">
              <a:lnSpc>
                <a:spcPct val="93000"/>
              </a:lnSpc>
              <a:spcAft>
                <a:spcPts val="1293"/>
              </a:spcAft>
              <a:buClr>
                <a:srgbClr val="800000"/>
              </a:buClr>
              <a:buSzPct val="12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  <a:defRPr/>
            </a:pPr>
            <a:endParaRPr lang="en-US" sz="800" kern="0" dirty="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23033" y="2841328"/>
            <a:ext cx="5619074" cy="2906444"/>
            <a:chOff x="430213" y="505062"/>
            <a:chExt cx="6372707" cy="2772307"/>
          </a:xfrm>
        </p:grpSpPr>
        <p:sp>
          <p:nvSpPr>
            <p:cNvPr id="7" name="Freeform 6"/>
            <p:cNvSpPr/>
            <p:nvPr/>
          </p:nvSpPr>
          <p:spPr>
            <a:xfrm>
              <a:off x="430213" y="505062"/>
              <a:ext cx="6372707" cy="2772307"/>
            </a:xfrm>
            <a:custGeom>
              <a:avLst/>
              <a:gdLst>
                <a:gd name="x1" fmla="*/ ss 1554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l" r="ir" b="ib"/>
              <a:pathLst>
                <a:path>
                  <a:moveTo>
                    <a:pt x="l" y="x1"/>
                  </a:moveTo>
                  <a:arcTo wR="x1" hR="x1" stAng="cd2" swAng="cd4"/>
                  <a:lnTo>
                    <a:pt x="x2" y="t"/>
                  </a:lnTo>
                  <a:arcTo wR="x1" hR="x1" stAng="3cd4" swAng="cd4"/>
                  <a:lnTo>
                    <a:pt x="r" y="y2"/>
                  </a:lnTo>
                  <a:arcTo wR="x1" hR="x1" stAng="0" swAng="cd4"/>
                  <a:lnTo>
                    <a:pt x="x1" y="b"/>
                  </a:lnTo>
                  <a:arcTo wR="x1" hR="x1" stAng="cd4" swAng="cd4"/>
                  <a:close/>
                </a:path>
              </a:pathLst>
            </a:custGeom>
            <a:solidFill>
              <a:srgbClr val="FFFFFF"/>
            </a:solidFill>
            <a:ln w="36000">
              <a:solidFill>
                <a:srgbClr val="000000"/>
              </a:solidFill>
              <a:prstDash val="solid"/>
            </a:ln>
            <a:effectLst/>
          </p:spPr>
          <p:txBody>
            <a:bodyPr lIns="18000" tIns="18000" rIns="18000" bIns="18000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Clr>
                  <a:srgbClr val="000000"/>
                </a:buClr>
                <a:buNone/>
                <a:defRPr/>
              </a:pPr>
              <a:endParaRPr lang="en-GB" sz="2200">
                <a:latin typeface="Times New Roman" pitchFamily="18"/>
                <a:ea typeface="Gothic" pitchFamily="2"/>
                <a:cs typeface="Tahoma" pitchFamily="2"/>
              </a:endParaRPr>
            </a:p>
          </p:txBody>
        </p:sp>
        <p:pic>
          <p:nvPicPr>
            <p:cNvPr id="51209" name="Picture 5" descr="lsd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6217" y="577069"/>
              <a:ext cx="6300700" cy="2664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206" name="AutoShape 1"/>
          <p:cNvSpPr>
            <a:spLocks noChangeArrowheads="1"/>
          </p:cNvSpPr>
          <p:nvPr/>
        </p:nvSpPr>
        <p:spPr bwMode="auto">
          <a:xfrm>
            <a:off x="391553" y="5910779"/>
            <a:ext cx="8393858" cy="750542"/>
          </a:xfrm>
          <a:prstGeom prst="roundRect">
            <a:avLst>
              <a:gd name="adj" fmla="val 5769"/>
            </a:avLst>
          </a:prstGeom>
          <a:solidFill>
            <a:srgbClr val="FFFFFF">
              <a:alpha val="18000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92413" y="5975559"/>
            <a:ext cx="8526045" cy="721994"/>
          </a:xfrm>
          <a:prstGeom prst="rect">
            <a:avLst/>
          </a:prstGeom>
        </p:spPr>
        <p:txBody>
          <a:bodyPr>
            <a:spAutoFit/>
          </a:bodyPr>
          <a:lstStyle/>
          <a:p>
            <a:pPr marL="163278" hangingPunct="0">
              <a:lnSpc>
                <a:spcPct val="93000"/>
              </a:lnSpc>
              <a:spcAft>
                <a:spcPts val="1293"/>
              </a:spcAft>
              <a:buClr>
                <a:srgbClr val="800000"/>
              </a:buClr>
              <a:buSzPct val="12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  <a:defRPr/>
            </a:pPr>
            <a:r>
              <a:rPr lang="en-US" sz="2200" kern="0" dirty="0">
                <a:solidFill>
                  <a:srgbClr val="FFFFFF"/>
                </a:solidFill>
              </a:rPr>
              <a:t>S/N ratios of order ~1000+ can be achieved for a single spectrum, enabling radial velocities with high precision to be determined</a:t>
            </a:r>
          </a:p>
        </p:txBody>
      </p:sp>
      <p:grpSp>
        <p:nvGrpSpPr>
          <p:cNvPr id="6" name="Group 10"/>
          <p:cNvGrpSpPr/>
          <p:nvPr/>
        </p:nvGrpSpPr>
        <p:grpSpPr>
          <a:xfrm>
            <a:off x="6107444" y="2841328"/>
            <a:ext cx="2678152" cy="2906444"/>
            <a:chOff x="3058505" y="3205163"/>
            <a:chExt cx="5183795" cy="3205162"/>
          </a:xfrm>
        </p:grpSpPr>
        <p:sp>
          <p:nvSpPr>
            <p:cNvPr id="12" name="Freeform 11"/>
            <p:cNvSpPr/>
            <p:nvPr/>
          </p:nvSpPr>
          <p:spPr bwMode="auto">
            <a:xfrm>
              <a:off x="3058505" y="3205163"/>
              <a:ext cx="5183795" cy="3205162"/>
            </a:xfrm>
            <a:custGeom>
              <a:avLst/>
              <a:gdLst>
                <a:gd name="x1" fmla="*/ ss 1554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l" r="ir" b="ib"/>
              <a:pathLst>
                <a:path>
                  <a:moveTo>
                    <a:pt x="l" y="x1"/>
                  </a:moveTo>
                  <a:arcTo wR="x1" hR="x1" stAng="cd2" swAng="cd4"/>
                  <a:lnTo>
                    <a:pt x="x2" y="t"/>
                  </a:lnTo>
                  <a:arcTo wR="x1" hR="x1" stAng="3cd4" swAng="cd4"/>
                  <a:lnTo>
                    <a:pt x="r" y="y2"/>
                  </a:lnTo>
                  <a:arcTo wR="x1" hR="x1" stAng="0" swAng="cd4"/>
                  <a:lnTo>
                    <a:pt x="x1" y="b"/>
                  </a:lnTo>
                  <a:arcTo wR="x1" hR="x1" stAng="cd4" swAng="cd4"/>
                  <a:close/>
                </a:path>
              </a:pathLst>
            </a:custGeom>
            <a:solidFill>
              <a:srgbClr val="FFFFFF"/>
            </a:solidFill>
            <a:ln w="36000">
              <a:solidFill>
                <a:srgbClr val="000000"/>
              </a:solidFill>
              <a:prstDash val="solid"/>
            </a:ln>
            <a:effectLst/>
          </p:spPr>
          <p:txBody>
            <a:bodyPr lIns="18000" tIns="18000" rIns="18000" bIns="18000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Clr>
                  <a:srgbClr val="000000"/>
                </a:buClr>
                <a:buNone/>
                <a:defRPr/>
              </a:pPr>
              <a:endParaRPr lang="en-GB" sz="2200">
                <a:latin typeface="Times New Roman" pitchFamily="18"/>
                <a:ea typeface="Gothic" pitchFamily="2"/>
                <a:cs typeface="Tahoma" pitchFamily="2"/>
              </a:endParaRPr>
            </a:p>
          </p:txBody>
        </p:sp>
        <p:pic>
          <p:nvPicPr>
            <p:cNvPr id="13" name="Picture 12" descr="profiles_plot_gj100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66517" y="3277369"/>
              <a:ext cx="5040061" cy="3020386"/>
            </a:xfrm>
            <a:prstGeom prst="rect">
              <a:avLst/>
            </a:prstGeom>
          </p:spPr>
        </p:pic>
        <p:sp>
          <p:nvSpPr>
            <p:cNvPr id="14" name="Text Box 82"/>
            <p:cNvSpPr txBox="1">
              <a:spLocks noChangeArrowheads="1"/>
            </p:cNvSpPr>
            <p:nvPr/>
          </p:nvSpPr>
          <p:spPr bwMode="auto">
            <a:xfrm>
              <a:off x="6118845" y="5293593"/>
              <a:ext cx="1800200" cy="32403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0" tIns="15876" rIns="0" bIns="0"/>
            <a:lstStyle/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6650" algn="l"/>
                  <a:tab pos="1313299" algn="l"/>
                  <a:tab pos="1969949" algn="l"/>
                  <a:tab pos="2626599" algn="l"/>
                </a:tabLst>
              </a:pPr>
              <a:r>
                <a:rPr lang="en-GB" sz="1300" dirty="0">
                  <a:solidFill>
                    <a:srgbClr val="000000"/>
                  </a:solidFill>
                  <a:ea typeface="msgothic"/>
                  <a:cs typeface="msgothic"/>
                </a:rPr>
                <a:t>GJ 1002 (M5.5V)</a:t>
              </a:r>
            </a:p>
          </p:txBody>
        </p:sp>
      </p:grpSp>
      <p:pic>
        <p:nvPicPr>
          <p:cNvPr id="15" name="Picture 14" descr="barnes_rops_fig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9224" y="1763928"/>
            <a:ext cx="5807909" cy="421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4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7"/>
          <p:cNvSpPr>
            <a:spLocks noChangeArrowheads="1"/>
          </p:cNvSpPr>
          <p:nvPr/>
        </p:nvSpPr>
        <p:spPr bwMode="auto">
          <a:xfrm>
            <a:off x="362308" y="1274201"/>
            <a:ext cx="8293321" cy="4864621"/>
          </a:xfrm>
          <a:prstGeom prst="roundRect">
            <a:avLst>
              <a:gd name="adj" fmla="val 1245"/>
            </a:avLst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12236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9033" y="229451"/>
            <a:ext cx="8685936" cy="91415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3300" b="1" dirty="0" smtClean="0">
                <a:solidFill>
                  <a:srgbClr val="FFFF00"/>
                </a:solidFill>
              </a:rPr>
              <a:t>Optimising M dwarf planet searches</a:t>
            </a:r>
            <a:endParaRPr lang="en-US" sz="33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44035" name="Text Box 22"/>
          <p:cNvSpPr>
            <a:spLocks noGrp="1" noChangeArrowheads="1"/>
          </p:cNvSpPr>
          <p:nvPr>
            <p:ph type="body" idx="1"/>
          </p:nvPr>
        </p:nvSpPr>
        <p:spPr>
          <a:xfrm>
            <a:off x="5416504" y="5782659"/>
            <a:ext cx="2594580" cy="329656"/>
          </a:xfrm>
        </p:spPr>
        <p:txBody>
          <a:bodyPr>
            <a:normAutofit lnSpcReduction="10000"/>
          </a:bodyPr>
          <a:lstStyle/>
          <a:p>
            <a:pPr>
              <a:spcBef>
                <a:spcPct val="50000"/>
              </a:spcBef>
            </a:pPr>
            <a:r>
              <a:rPr lang="en-US" sz="1600" dirty="0" err="1">
                <a:latin typeface="ArialMT"/>
                <a:ea typeface="MS PGothic" pitchFamily="34" charset="-128"/>
              </a:rPr>
              <a:t>Pavlenko</a:t>
            </a:r>
            <a:r>
              <a:rPr lang="en-US" sz="1600" dirty="0">
                <a:latin typeface="ArialMT"/>
                <a:ea typeface="MS PGothic" pitchFamily="34" charset="-128"/>
              </a:rPr>
              <a:t> et al. 2006</a:t>
            </a:r>
            <a:endParaRPr lang="en-US" sz="1600" dirty="0">
              <a:ea typeface="MS PGothic" pitchFamily="34" charset="-128"/>
            </a:endParaRPr>
          </a:p>
        </p:txBody>
      </p:sp>
      <p:pic>
        <p:nvPicPr>
          <p:cNvPr id="44041" name="Picture 2"/>
          <p:cNvPicPr>
            <a:picLocks noChangeAspect="1" noChangeArrowheads="1"/>
          </p:cNvPicPr>
          <p:nvPr/>
        </p:nvPicPr>
        <p:blipFill>
          <a:blip r:embed="rId3" cstate="print"/>
          <a:srcRect r="32058"/>
          <a:stretch>
            <a:fillRect/>
          </a:stretch>
        </p:blipFill>
        <p:spPr bwMode="auto">
          <a:xfrm>
            <a:off x="439947" y="1314307"/>
            <a:ext cx="8134710" cy="4796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/>
          <p:nvPr/>
        </p:nvGrpSpPr>
        <p:grpSpPr>
          <a:xfrm>
            <a:off x="1844261" y="1583275"/>
            <a:ext cx="1823698" cy="3826315"/>
            <a:chOff x="1844261" y="1583275"/>
            <a:chExt cx="1823698" cy="3826315"/>
          </a:xfrm>
        </p:grpSpPr>
        <p:sp>
          <p:nvSpPr>
            <p:cNvPr id="44042" name="Rectangle 5"/>
            <p:cNvSpPr>
              <a:spLocks noChangeArrowheads="1"/>
            </p:cNvSpPr>
            <p:nvPr/>
          </p:nvSpPr>
          <p:spPr bwMode="auto">
            <a:xfrm>
              <a:off x="1844261" y="1583275"/>
              <a:ext cx="620710" cy="3826315"/>
            </a:xfrm>
            <a:prstGeom prst="rect">
              <a:avLst/>
            </a:prstGeom>
            <a:solidFill>
              <a:srgbClr val="92D050">
                <a:alpha val="39999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en-US"/>
            </a:p>
          </p:txBody>
        </p:sp>
        <p:sp>
          <p:nvSpPr>
            <p:cNvPr id="44043" name="Rectangle 6"/>
            <p:cNvSpPr>
              <a:spLocks noChangeArrowheads="1"/>
            </p:cNvSpPr>
            <p:nvPr/>
          </p:nvSpPr>
          <p:spPr bwMode="auto">
            <a:xfrm>
              <a:off x="2464972" y="1583275"/>
              <a:ext cx="853018" cy="3826315"/>
            </a:xfrm>
            <a:prstGeom prst="rect">
              <a:avLst/>
            </a:prstGeom>
            <a:solidFill>
              <a:srgbClr val="FF0000">
                <a:alpha val="39999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 bwMode="auto">
            <a:xfrm rot="16200000">
              <a:off x="1562365" y="2650020"/>
              <a:ext cx="1142695" cy="3499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  <a:defRPr/>
              </a:pPr>
              <a:r>
                <a:rPr lang="en-GB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  <a:cs typeface="+mn-cs"/>
                </a:rPr>
                <a:t>Visible</a:t>
              </a:r>
            </a:p>
          </p:txBody>
        </p:sp>
        <p:sp>
          <p:nvSpPr>
            <p:cNvPr id="9" name="TextBox 8"/>
            <p:cNvSpPr txBox="1"/>
            <p:nvPr/>
          </p:nvSpPr>
          <p:spPr bwMode="auto">
            <a:xfrm rot="16200000">
              <a:off x="2201892" y="2568399"/>
              <a:ext cx="1436533" cy="3499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  <a:defRPr/>
              </a:pPr>
              <a:r>
                <a:rPr lang="en-GB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  <a:cs typeface="+mn-cs"/>
                </a:rPr>
                <a:t>Red optical</a:t>
              </a:r>
            </a:p>
          </p:txBody>
        </p:sp>
        <p:sp>
          <p:nvSpPr>
            <p:cNvPr id="44046" name="Rectangle 6"/>
            <p:cNvSpPr>
              <a:spLocks noChangeArrowheads="1"/>
            </p:cNvSpPr>
            <p:nvPr/>
          </p:nvSpPr>
          <p:spPr bwMode="auto">
            <a:xfrm>
              <a:off x="3317990" y="1583275"/>
              <a:ext cx="321802" cy="3826315"/>
            </a:xfrm>
            <a:prstGeom prst="rect">
              <a:avLst/>
            </a:prstGeom>
            <a:solidFill>
              <a:srgbClr val="580000">
                <a:alpha val="39999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en-US">
                <a:solidFill>
                  <a:srgbClr val="10000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 rot="16200000">
              <a:off x="2415575" y="3711095"/>
              <a:ext cx="2154799" cy="3499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  <a:defRPr/>
              </a:pPr>
              <a:r>
                <a:rPr lang="en-GB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  <a:cs typeface="+mn-cs"/>
                </a:rPr>
                <a:t>Near </a:t>
              </a:r>
              <a:r>
                <a:rPr lang="en-GB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  <a:cs typeface="+mn-cs"/>
                </a:rPr>
                <a:t>infrared Y-band</a:t>
              </a:r>
              <a:endParaRPr lang="en-GB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310648" y="1665983"/>
            <a:ext cx="4344981" cy="2709822"/>
            <a:chOff x="4750693" y="1837209"/>
            <a:chExt cx="5040560" cy="2988332"/>
          </a:xfrm>
        </p:grpSpPr>
        <p:sp>
          <p:nvSpPr>
            <p:cNvPr id="19" name="Rectangle 18"/>
            <p:cNvSpPr/>
            <p:nvPr/>
          </p:nvSpPr>
          <p:spPr bwMode="auto">
            <a:xfrm>
              <a:off x="4750693" y="1837209"/>
              <a:ext cx="5040560" cy="198022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4726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</a:pPr>
              <a:endParaRPr lang="en-GB" sz="1600">
                <a:latin typeface="Arial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5722801" y="2845321"/>
              <a:ext cx="4068452" cy="198022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4726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</a:pPr>
              <a:endParaRPr lang="en-GB" sz="1600">
                <a:latin typeface="Arial" charset="0"/>
              </a:endParaRPr>
            </a:p>
          </p:txBody>
        </p:sp>
      </p:grpSp>
      <p:sp>
        <p:nvSpPr>
          <p:cNvPr id="44038" name="TextBox 14"/>
          <p:cNvSpPr txBox="1">
            <a:spLocks noChangeArrowheads="1"/>
          </p:cNvSpPr>
          <p:nvPr/>
        </p:nvSpPr>
        <p:spPr bwMode="auto">
          <a:xfrm>
            <a:off x="4147135" y="1274201"/>
            <a:ext cx="2091154" cy="344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b="1" dirty="0"/>
              <a:t>M6 Spectrum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604669" y="2253654"/>
            <a:ext cx="4050960" cy="865237"/>
            <a:chOff x="5074729" y="2485281"/>
            <a:chExt cx="4464496" cy="954164"/>
          </a:xfrm>
        </p:grpSpPr>
        <p:sp>
          <p:nvSpPr>
            <p:cNvPr id="29" name="Rectangle 28"/>
            <p:cNvSpPr/>
            <p:nvPr/>
          </p:nvSpPr>
          <p:spPr>
            <a:xfrm>
              <a:off x="5074729" y="2485281"/>
              <a:ext cx="4464496" cy="954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  <a:defRPr/>
              </a:pPr>
              <a:r>
                <a:rPr lang="en-GB" dirty="0">
                  <a:latin typeface="Arial" charset="0"/>
                </a:rPr>
                <a:t>                   </a:t>
              </a: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  <a:defRPr/>
              </a:pPr>
              <a:r>
                <a:rPr lang="en-GB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Red-optical     </a:t>
              </a:r>
              <a:r>
                <a:rPr lang="en-GB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: V – I  </a:t>
              </a:r>
              <a:r>
                <a:rPr lang="en-GB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  </a:t>
              </a:r>
              <a:r>
                <a:rPr lang="en-GB" dirty="0" smtClean="0">
                  <a:latin typeface="Arial" charset="0"/>
                </a:rPr>
                <a:t> </a:t>
              </a:r>
              <a:r>
                <a:rPr lang="en-GB" dirty="0">
                  <a:latin typeface="Arial" charset="0"/>
                </a:rPr>
                <a:t>2.5   -   5	</a:t>
              </a: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  <a:defRPr/>
              </a:pPr>
              <a:r>
                <a:rPr lang="en-GB" dirty="0">
                  <a:solidFill>
                    <a:srgbClr val="58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Near infrared  : V - J  </a:t>
              </a:r>
              <a:r>
                <a:rPr lang="en-GB" dirty="0" smtClean="0">
                  <a:solidFill>
                    <a:srgbClr val="58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      </a:t>
              </a:r>
              <a:r>
                <a:rPr lang="en-GB" dirty="0">
                  <a:latin typeface="Arial" charset="0"/>
                </a:rPr>
                <a:t>5   -   8	</a:t>
              </a:r>
              <a:endParaRPr lang="en-GB" dirty="0"/>
            </a:p>
          </p:txBody>
        </p:sp>
        <p:sp>
          <p:nvSpPr>
            <p:cNvPr id="44039" name="TextBox 15"/>
            <p:cNvSpPr txBox="1">
              <a:spLocks noChangeArrowheads="1"/>
            </p:cNvSpPr>
            <p:nvPr/>
          </p:nvSpPr>
          <p:spPr bwMode="auto">
            <a:xfrm>
              <a:off x="7605623" y="2499633"/>
              <a:ext cx="1578167" cy="385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en-GB" b="1" dirty="0"/>
                <a:t>M4V  – M9V</a:t>
              </a:r>
            </a:p>
          </p:txBody>
        </p:sp>
      </p:grp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503632" y="5884343"/>
            <a:ext cx="2874875" cy="149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391686" indent="-293764" algn="ctr" eaLnBrk="0" hangingPunct="0">
              <a:lnSpc>
                <a:spcPct val="93000"/>
              </a:lnSpc>
              <a:spcBef>
                <a:spcPct val="50000"/>
              </a:spcBef>
              <a:spcAft>
                <a:spcPts val="1293"/>
              </a:spcAft>
              <a:buClr>
                <a:srgbClr val="FFFFFF"/>
              </a:buClr>
              <a:buSzPct val="45000"/>
              <a:defRPr/>
            </a:pPr>
            <a:r>
              <a:rPr lang="en-US" sz="1200" kern="0" dirty="0">
                <a:latin typeface="ArialMT" charset="0"/>
                <a:ea typeface="ＭＳ Ｐゴシック" pitchFamily="34" charset="-128"/>
              </a:rPr>
              <a:t>    Adapted from </a:t>
            </a:r>
            <a:r>
              <a:rPr lang="en-US" sz="1200" kern="0" dirty="0" err="1" smtClean="0">
                <a:latin typeface="ArialMT" charset="0"/>
                <a:ea typeface="ＭＳ Ｐゴシック" pitchFamily="34" charset="-128"/>
              </a:rPr>
              <a:t>Pavlenko</a:t>
            </a:r>
            <a:r>
              <a:rPr lang="en-US" sz="1200" kern="0" dirty="0" smtClean="0">
                <a:latin typeface="ArialMT" charset="0"/>
                <a:ea typeface="ＭＳ Ｐゴシック" pitchFamily="34" charset="-128"/>
              </a:rPr>
              <a:t> </a:t>
            </a:r>
            <a:r>
              <a:rPr lang="en-US" sz="1200" kern="0" dirty="0">
                <a:latin typeface="ArialMT" charset="0"/>
                <a:ea typeface="ＭＳ Ｐゴシック" pitchFamily="34" charset="-128"/>
              </a:rPr>
              <a:t>et al. 2006</a:t>
            </a:r>
            <a:endParaRPr lang="en-US" sz="1200" kern="0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5958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Grp="1" noChangeArrowheads="1"/>
          </p:cNvSpPr>
          <p:nvPr>
            <p:ph type="title"/>
          </p:nvPr>
        </p:nvSpPr>
        <p:spPr>
          <a:xfrm>
            <a:off x="456625" y="273514"/>
            <a:ext cx="8227871" cy="67539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Line bisectors</a:t>
            </a:r>
          </a:p>
        </p:txBody>
      </p:sp>
      <p:sp>
        <p:nvSpPr>
          <p:cNvPr id="6" name="Freeform 5"/>
          <p:cNvSpPr/>
          <p:nvPr/>
        </p:nvSpPr>
        <p:spPr bwMode="auto">
          <a:xfrm>
            <a:off x="961966" y="1308548"/>
            <a:ext cx="7302137" cy="4406452"/>
          </a:xfrm>
          <a:custGeom>
            <a:avLst/>
            <a:gdLst>
              <a:gd name="x1" fmla="*/ ss 1554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l" r="ir" b="ib"/>
            <a:pathLst>
              <a:path>
                <a:moveTo>
                  <a:pt x="l" y="x1"/>
                </a:moveTo>
                <a:arcTo wR="x1" hR="x1" stAng="cd2" swAng="cd4"/>
                <a:lnTo>
                  <a:pt x="x2" y="t"/>
                </a:lnTo>
                <a:arcTo wR="x1" hR="x1" stAng="3cd4" swAng="cd4"/>
                <a:lnTo>
                  <a:pt x="r" y="y2"/>
                </a:lnTo>
                <a:arcTo wR="x1" hR="x1" stAng="0" swAng="cd4"/>
                <a:lnTo>
                  <a:pt x="x1" y="b"/>
                </a:lnTo>
                <a:arcTo wR="x1" hR="x1" stAng="cd4" swAng="cd4"/>
                <a:close/>
              </a:path>
            </a:pathLst>
          </a:custGeom>
          <a:solidFill>
            <a:srgbClr val="FFFFFF"/>
          </a:solidFill>
          <a:ln w="12700">
            <a:solidFill>
              <a:schemeClr val="bg1">
                <a:lumMod val="50000"/>
              </a:schemeClr>
            </a:solidFill>
            <a:prstDash val="solid"/>
          </a:ln>
          <a:effectLst>
            <a:outerShdw sx="1000" sy="1000" algn="tl">
              <a:schemeClr val="bg1"/>
            </a:outerShdw>
          </a:effectLst>
        </p:spPr>
        <p:txBody>
          <a:bodyPr lIns="18000" tIns="18000" rIns="18000" bIns="1800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buClr>
                <a:srgbClr val="000000"/>
              </a:buClr>
              <a:buNone/>
              <a:defRPr/>
            </a:pPr>
            <a:endParaRPr lang="en-GB" sz="2200">
              <a:latin typeface="Times New Roman" pitchFamily="18"/>
              <a:ea typeface="Gothic" pitchFamily="2"/>
              <a:cs typeface="Tahoma" pitchFamily="2"/>
            </a:endParaRPr>
          </a:p>
        </p:txBody>
      </p:sp>
      <p:pic>
        <p:nvPicPr>
          <p:cNvPr id="54278" name="Picture 4" descr="bisector_gj106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364609" y="-20625"/>
            <a:ext cx="4259515" cy="706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TextBox 3"/>
          <p:cNvSpPr txBox="1">
            <a:spLocks noChangeArrowheads="1"/>
          </p:cNvSpPr>
          <p:nvPr/>
        </p:nvSpPr>
        <p:spPr bwMode="auto">
          <a:xfrm>
            <a:off x="832571" y="5715000"/>
            <a:ext cx="7750712" cy="805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5" rIns="91430" bIns="45715">
            <a:spAutoFit/>
          </a:bodyPr>
          <a:lstStyle/>
          <a:p>
            <a:pPr marL="180000" indent="-180000" hangingPunct="0">
              <a:lnSpc>
                <a:spcPct val="93000"/>
              </a:lnSpc>
              <a:spcAft>
                <a:spcPts val="1089"/>
              </a:spcAft>
              <a:buClr>
                <a:srgbClr val="900000"/>
              </a:buClr>
              <a:buSzPct val="120000"/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bisector correction (slit illumination / stellar activity effects)</a:t>
            </a:r>
          </a:p>
          <a:p>
            <a:pPr marL="180000" indent="-180000" hangingPunct="0">
              <a:lnSpc>
                <a:spcPct val="93000"/>
              </a:lnSpc>
              <a:spcAft>
                <a:spcPts val="1089"/>
              </a:spcAft>
              <a:buClr>
                <a:srgbClr val="900000"/>
              </a:buClr>
              <a:buSzPct val="120000"/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200 m/s 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3 microns on detector (15 micron pixels)</a:t>
            </a:r>
            <a:endParaRPr 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7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2894"/>
          </a:xfrm>
        </p:spPr>
        <p:txBody>
          <a:bodyPr>
            <a:noAutofit/>
          </a:bodyPr>
          <a:lstStyle/>
          <a:p>
            <a:r>
              <a:rPr lang="en-GB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Spectral </a:t>
            </a:r>
            <a:r>
              <a:rPr lang="en-GB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timeseries</a:t>
            </a:r>
            <a:r>
              <a:rPr lang="en-GB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of mid-late M dwarfs</a:t>
            </a:r>
            <a:endParaRPr lang="en-GB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30" y="1440546"/>
            <a:ext cx="3750641" cy="425769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592" y="1456835"/>
            <a:ext cx="3738751" cy="42441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22097" y="1456835"/>
            <a:ext cx="87126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100" b="1" dirty="0" err="1" smtClean="0">
                <a:latin typeface="Arial" pitchFamily="34" charset="0"/>
                <a:cs typeface="Arial" pitchFamily="34" charset="0"/>
              </a:rPr>
              <a:t>Gl</a:t>
            </a: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 791.2</a:t>
            </a:r>
            <a:endParaRPr lang="en-GB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03332" y="1462430"/>
            <a:ext cx="87126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100" dirty="0" smtClean="0">
                <a:latin typeface="Arial" pitchFamily="34" charset="0"/>
                <a:cs typeface="Arial" pitchFamily="34" charset="0"/>
              </a:rPr>
              <a:t>LP944-20</a:t>
            </a:r>
            <a:endParaRPr lang="en-GB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44555" y="5827594"/>
            <a:ext cx="172194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</a:rPr>
              <a:t>M</a:t>
            </a:r>
            <a:r>
              <a:rPr lang="en-GB" sz="800" dirty="0" smtClean="0">
                <a:solidFill>
                  <a:schemeClr val="bg1"/>
                </a:solidFill>
              </a:rPr>
              <a:t> </a:t>
            </a:r>
            <a:r>
              <a:rPr lang="en-GB" sz="2000" dirty="0" smtClean="0">
                <a:solidFill>
                  <a:schemeClr val="bg1"/>
                </a:solidFill>
              </a:rPr>
              <a:t>4.5</a:t>
            </a:r>
            <a:r>
              <a:rPr lang="en-GB" sz="800" dirty="0" smtClean="0">
                <a:solidFill>
                  <a:schemeClr val="bg1"/>
                </a:solidFill>
              </a:rPr>
              <a:t> </a:t>
            </a:r>
            <a:r>
              <a:rPr lang="en-GB" sz="2000" dirty="0" smtClean="0">
                <a:solidFill>
                  <a:schemeClr val="bg1"/>
                </a:solidFill>
              </a:rPr>
              <a:t>V</a:t>
            </a:r>
          </a:p>
          <a:p>
            <a:pPr algn="ctr"/>
            <a:r>
              <a:rPr lang="en-GB" i="1" dirty="0" smtClean="0">
                <a:solidFill>
                  <a:schemeClr val="bg1"/>
                </a:solidFill>
              </a:rPr>
              <a:t>v </a:t>
            </a:r>
            <a:r>
              <a:rPr lang="en-GB" dirty="0" smtClean="0">
                <a:solidFill>
                  <a:schemeClr val="bg1"/>
                </a:solidFill>
              </a:rPr>
              <a:t>sin </a:t>
            </a:r>
            <a:r>
              <a:rPr lang="en-GB" i="1" dirty="0" err="1" smtClean="0">
                <a:solidFill>
                  <a:schemeClr val="bg1"/>
                </a:solidFill>
              </a:rPr>
              <a:t>i</a:t>
            </a:r>
            <a:r>
              <a:rPr lang="en-GB" dirty="0" smtClean="0">
                <a:solidFill>
                  <a:schemeClr val="bg1"/>
                </a:solidFill>
              </a:rPr>
              <a:t> = 35 kms</a:t>
            </a:r>
            <a:r>
              <a:rPr lang="en-GB" baseline="30000" dirty="0" smtClean="0">
                <a:solidFill>
                  <a:schemeClr val="bg1"/>
                </a:solidFill>
              </a:rPr>
              <a:t>-1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50340" y="5838966"/>
            <a:ext cx="1721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M</a:t>
            </a:r>
            <a:r>
              <a:rPr lang="en-GB" sz="800" dirty="0" smtClean="0">
                <a:solidFill>
                  <a:schemeClr val="bg1"/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9</a:t>
            </a:r>
            <a:r>
              <a:rPr lang="en-GB" sz="800" dirty="0" smtClean="0">
                <a:solidFill>
                  <a:schemeClr val="bg1"/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V</a:t>
            </a:r>
          </a:p>
          <a:p>
            <a:pPr algn="ctr"/>
            <a:r>
              <a:rPr lang="en-GB" i="1" dirty="0" smtClean="0">
                <a:solidFill>
                  <a:schemeClr val="bg1"/>
                </a:solidFill>
              </a:rPr>
              <a:t>v </a:t>
            </a:r>
            <a:r>
              <a:rPr lang="en-GB" dirty="0" smtClean="0">
                <a:solidFill>
                  <a:schemeClr val="bg1"/>
                </a:solidFill>
              </a:rPr>
              <a:t>sin </a:t>
            </a:r>
            <a:r>
              <a:rPr lang="en-GB" i="1" dirty="0" err="1" smtClean="0">
                <a:solidFill>
                  <a:schemeClr val="bg1"/>
                </a:solidFill>
              </a:rPr>
              <a:t>i</a:t>
            </a:r>
            <a:r>
              <a:rPr lang="en-GB" dirty="0" smtClean="0">
                <a:solidFill>
                  <a:schemeClr val="bg1"/>
                </a:solidFill>
              </a:rPr>
              <a:t> = 31 kms</a:t>
            </a:r>
            <a:r>
              <a:rPr lang="en-GB" baseline="30000" dirty="0" smtClean="0">
                <a:solidFill>
                  <a:schemeClr val="bg1"/>
                </a:solidFill>
              </a:rPr>
              <a:t>-1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12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456625" y="197218"/>
            <a:ext cx="8229311" cy="803446"/>
          </a:xfrm>
        </p:spPr>
        <p:txBody>
          <a:bodyPr>
            <a:norm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en-GB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Gl</a:t>
            </a:r>
            <a:r>
              <a:rPr lang="en-GB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791.2 – A rapidly rotating M 4.5 dwarf</a:t>
            </a:r>
            <a:endParaRPr lang="en-GB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04" y="1272396"/>
            <a:ext cx="6055744" cy="24222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04" y="4113838"/>
            <a:ext cx="6055744" cy="24222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430" y="1453302"/>
            <a:ext cx="2069162" cy="20604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430" y="4355129"/>
            <a:ext cx="2069162" cy="206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5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25" y="1182092"/>
            <a:ext cx="5227608" cy="2091043"/>
          </a:xfrm>
        </p:spPr>
      </p:pic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456625" y="197218"/>
            <a:ext cx="8229311" cy="8034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endParaRPr lang="en-GB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164" y="1282308"/>
            <a:ext cx="1952157" cy="19439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9635" y="356999"/>
            <a:ext cx="78032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LP944-20 – A rapidly rotating M 9 dwarf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45" y="4429223"/>
            <a:ext cx="3073471" cy="21756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476" y="4498728"/>
            <a:ext cx="2730413" cy="2036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6625" y="3413560"/>
            <a:ext cx="8131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Is variability due to </a:t>
            </a:r>
            <a:r>
              <a:rPr lang="en-GB" sz="2000" dirty="0" err="1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starspots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marL="180000" indent="-180000"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e.g. </a:t>
            </a:r>
            <a:r>
              <a:rPr lang="en-GB" sz="2000" dirty="0" err="1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Littlefair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et al. (2008) – TVLM 513-46546 (M8.5V) shows anti-correlated g’ and r’ band photometry 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dust clouds</a:t>
            </a:r>
            <a:endParaRPr lang="en-GB" sz="20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1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510617" y="2817187"/>
            <a:ext cx="7996687" cy="3913904"/>
          </a:xfrm>
          <a:prstGeom prst="roundRect">
            <a:avLst>
              <a:gd name="adj" fmla="val 1297"/>
            </a:avLst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771" y="274639"/>
            <a:ext cx="8695426" cy="631136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Continuing ROPS with HARPS and UVES</a:t>
            </a:r>
            <a:endParaRPr lang="en-GB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3264" y="878195"/>
            <a:ext cx="81313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HARPS / HARPS-TERRA (</a:t>
            </a:r>
            <a:r>
              <a:rPr lang="en-GB" sz="2000" dirty="0" err="1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Anglada-Escude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, 2012) can target the brightest M5V – M6.5V star</a:t>
            </a:r>
          </a:p>
          <a:p>
            <a:pPr marL="180000" indent="-180000"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UVES / VLT – fainter M5V – M9V targets</a:t>
            </a:r>
          </a:p>
          <a:p>
            <a:pPr marL="180000" indent="-180000">
              <a:buClr>
                <a:srgbClr val="C00000"/>
              </a:buClr>
              <a:buSzPct val="120000"/>
            </a:pPr>
            <a:r>
              <a:rPr lang="en-GB" sz="20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- 30 observation epoch planet recovery simulation</a:t>
            </a:r>
          </a:p>
          <a:p>
            <a:pPr marL="180000" indent="-180000">
              <a:buClr>
                <a:srgbClr val="C00000"/>
              </a:buClr>
              <a:buSzPct val="120000"/>
            </a:pPr>
            <a:r>
              <a:rPr lang="en-GB" i="1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- </a:t>
            </a:r>
            <a:r>
              <a:rPr lang="en-GB" i="1" dirty="0" err="1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en-GB" dirty="0" err="1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sin</a:t>
            </a:r>
            <a:r>
              <a:rPr lang="en-GB" i="1" dirty="0" err="1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GB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= 1 (red), 2(green), 5(blue), 10(magenta) kms</a:t>
            </a:r>
            <a:r>
              <a:rPr lang="en-GB" baseline="300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-1</a:t>
            </a:r>
          </a:p>
          <a:p>
            <a:pPr marL="180000" indent="-180000">
              <a:buClr>
                <a:srgbClr val="C00000"/>
              </a:buClr>
              <a:buSzPct val="120000"/>
            </a:pPr>
            <a:r>
              <a:rPr lang="en-GB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- Habitable zone range, runaway – max-greenhouse (Kopprapu,2013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GB" sz="20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222" y="2875835"/>
            <a:ext cx="3780000" cy="3793614"/>
          </a:xfrm>
          <a:prstGeom prst="rect">
            <a:avLst/>
          </a:prstGeom>
        </p:spPr>
      </p:pic>
      <p:pic>
        <p:nvPicPr>
          <p:cNvPr id="6" name="Content Placeholder 5"/>
          <p:cNvPicPr preferRelativeResize="0">
            <a:picLocks noGrp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5" b="-532"/>
          <a:stretch/>
        </p:blipFill>
        <p:spPr>
          <a:xfrm>
            <a:off x="605508" y="2875834"/>
            <a:ext cx="3780000" cy="3793615"/>
          </a:xfrm>
        </p:spPr>
      </p:pic>
    </p:spTree>
    <p:extLst>
      <p:ext uri="{BB962C8B-B14F-4D97-AF65-F5344CB8AC3E}">
        <p14:creationId xmlns:p14="http://schemas.microsoft.com/office/powerpoint/2010/main" val="31906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81"/>
          <p:cNvSpPr>
            <a:spLocks noChangeArrowheads="1"/>
          </p:cNvSpPr>
          <p:nvPr/>
        </p:nvSpPr>
        <p:spPr bwMode="auto">
          <a:xfrm>
            <a:off x="227017" y="5976048"/>
            <a:ext cx="8330199" cy="457078"/>
          </a:xfrm>
          <a:prstGeom prst="roundRect">
            <a:avLst>
              <a:gd name="adj" fmla="val 11110"/>
            </a:avLst>
          </a:prstGeom>
          <a:solidFill>
            <a:srgbClr val="FF0000">
              <a:alpha val="39999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half" idx="1"/>
          </p:nvPr>
        </p:nvSpPr>
        <p:spPr>
          <a:xfrm>
            <a:off x="325543" y="1176256"/>
            <a:ext cx="8559176" cy="5681744"/>
          </a:xfrm>
        </p:spPr>
        <p:txBody>
          <a:bodyPr>
            <a:normAutofit/>
          </a:bodyPr>
          <a:lstStyle/>
          <a:p>
            <a:pPr marL="180000" indent="-180000">
              <a:buClr>
                <a:srgbClr val="C00000"/>
              </a:buClr>
              <a:buSzPct val="120000"/>
            </a:pPr>
            <a:r>
              <a:rPr lang="en-GB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HARPS </a:t>
            </a:r>
            <a:r>
              <a:rPr lang="en-GB" sz="2000" i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early-mid M dwarf </a:t>
            </a:r>
            <a:r>
              <a:rPr lang="en-GB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sample (</a:t>
            </a:r>
            <a:r>
              <a:rPr lang="en-GB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Bonfils</a:t>
            </a:r>
            <a:r>
              <a:rPr lang="en-GB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et al., 2013, 549, 109)</a:t>
            </a:r>
          </a:p>
          <a:p>
            <a:pPr marL="180000" indent="-180000">
              <a:spcBef>
                <a:spcPts val="2400"/>
              </a:spcBef>
              <a:buClr>
                <a:srgbClr val="C00000"/>
              </a:buClr>
              <a:buSzPct val="120000"/>
              <a:buNone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                             Frequency</a:t>
            </a:r>
            <a:endParaRPr lang="en-GB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Pct val="120000"/>
              <a:buNone/>
              <a:defRPr/>
            </a:pP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Period [d]         100-1000 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M</a:t>
            </a:r>
            <a:r>
              <a:rPr lang="en-GB" sz="2000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 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       1-10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M</a:t>
            </a:r>
            <a:r>
              <a:rPr lang="en-GB" sz="2000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</a:t>
            </a:r>
            <a:endParaRPr 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spcAft>
                <a:spcPts val="1089"/>
              </a:spcAft>
              <a:buClr>
                <a:srgbClr val="C00000"/>
              </a:buClr>
              <a:buSzPct val="120000"/>
              <a:buNone/>
              <a:defRPr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          1 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- 10 		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≤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Symbol"/>
              </a:rPr>
              <a:t>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0.01		 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     0.36 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± </a:t>
            </a:r>
          </a:p>
          <a:p>
            <a:pPr marL="0" indent="0">
              <a:spcAft>
                <a:spcPts val="1089"/>
              </a:spcAft>
              <a:buClr>
                <a:srgbClr val="C00000"/>
              </a:buClr>
              <a:buSzPct val="120000"/>
              <a:buNone/>
              <a:defRPr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         10 – 100		0.02 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± </a:t>
            </a:r>
            <a:r>
              <a:rPr lang="en-US" sz="2000" baseline="4500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	</a:t>
            </a:r>
            <a:r>
              <a:rPr lang="en-US" sz="2000" baseline="4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  	       0.52 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± </a:t>
            </a:r>
            <a:endParaRPr lang="en-GB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Clr>
                <a:srgbClr val="C00000"/>
              </a:buClr>
              <a:buSzPct val="120000"/>
              <a:buNone/>
            </a:pPr>
            <a:endParaRPr lang="en-GB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Clr>
                <a:srgbClr val="C00000"/>
              </a:buClr>
              <a:buSzPct val="120000"/>
              <a:buNone/>
            </a:pPr>
            <a:endParaRPr lang="en-GB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Clr>
                <a:srgbClr val="C00000"/>
              </a:buClr>
              <a:buSzPct val="120000"/>
              <a:buNone/>
            </a:pPr>
            <a:r>
              <a:rPr lang="en-GB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&gt; 25</a:t>
            </a:r>
            <a:r>
              <a:rPr lang="en-GB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% of </a:t>
            </a:r>
            <a:r>
              <a:rPr lang="en-GB" sz="2000" b="1" i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early</a:t>
            </a:r>
            <a:r>
              <a:rPr lang="en-GB" sz="2000" b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M dwarfs </a:t>
            </a:r>
            <a:r>
              <a:rPr lang="en-GB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harbour (</a:t>
            </a:r>
            <a:r>
              <a:rPr lang="en-GB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1-10 M</a:t>
            </a:r>
            <a:r>
              <a:rPr lang="en-GB" sz="2000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</a:t>
            </a:r>
            <a:r>
              <a:rPr lang="en-GB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 planets in </a:t>
            </a:r>
            <a:r>
              <a:rPr lang="en-GB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1-10 d orbits</a:t>
            </a:r>
          </a:p>
          <a:p>
            <a:pPr marL="0" indent="0">
              <a:buClr>
                <a:srgbClr val="C00000"/>
              </a:buClr>
              <a:buSzPct val="120000"/>
              <a:buNone/>
            </a:pPr>
            <a:endParaRPr lang="en-GB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-180000">
              <a:spcAft>
                <a:spcPts val="1633"/>
              </a:spcAft>
              <a:buClr>
                <a:srgbClr val="C00000"/>
              </a:buClr>
              <a:buSzPct val="120000"/>
              <a:buNone/>
            </a:pPr>
            <a:r>
              <a:rPr lang="en-GB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....</a:t>
            </a:r>
            <a:r>
              <a:rPr lang="en-GB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but may be as high as 100% </a:t>
            </a:r>
            <a:r>
              <a:rPr lang="en-GB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!!</a:t>
            </a:r>
          </a:p>
          <a:p>
            <a:pPr marL="0" indent="-180000">
              <a:spcAft>
                <a:spcPts val="1633"/>
              </a:spcAft>
              <a:buClr>
                <a:srgbClr val="C00000"/>
              </a:buClr>
              <a:buSzPct val="120000"/>
              <a:buNone/>
            </a:pPr>
            <a:endParaRPr lang="en-GB" sz="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Clr>
                <a:srgbClr val="C00000"/>
              </a:buClr>
              <a:buSzPct val="120000"/>
              <a:buNone/>
            </a:pPr>
            <a:r>
              <a:rPr lang="en-GB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Freq</a:t>
            </a:r>
            <a:r>
              <a:rPr lang="en-GB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of M dwarf HZ planets,</a:t>
            </a:r>
            <a:r>
              <a:rPr lang="en-GB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Symbol"/>
              </a:rPr>
              <a:t></a:t>
            </a:r>
            <a:r>
              <a:rPr lang="en-GB" sz="2000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</a:t>
            </a:r>
            <a:r>
              <a:rPr lang="en-GB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= 0.41 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±        (i.e. 28% - 95%) !!!</a:t>
            </a:r>
            <a:endParaRPr lang="en-GB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07009" y="1753385"/>
            <a:ext cx="6759075" cy="2253005"/>
          </a:xfrm>
          <a:prstGeom prst="roundRect">
            <a:avLst>
              <a:gd name="adj" fmla="val 1851"/>
            </a:avLst>
          </a:prstGeom>
          <a:solidFill>
            <a:schemeClr val="bg1">
              <a:alpha val="18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92101"/>
            <a:ext cx="8228013" cy="78621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 dwarf planet frequencies</a:t>
            </a:r>
          </a:p>
        </p:txBody>
      </p:sp>
      <p:sp>
        <p:nvSpPr>
          <p:cNvPr id="9" name="Rectangle 8"/>
          <p:cNvSpPr/>
          <p:nvPr/>
        </p:nvSpPr>
        <p:spPr>
          <a:xfrm>
            <a:off x="3940460" y="3086469"/>
            <a:ext cx="620712" cy="530275"/>
          </a:xfrm>
          <a:prstGeom prst="rect">
            <a:avLst/>
          </a:prstGeom>
        </p:spPr>
        <p:txBody>
          <a:bodyPr wrap="square" lIns="82945" tIns="41473" rIns="82945" bIns="41473">
            <a:spAutoFit/>
          </a:bodyPr>
          <a:lstStyle/>
          <a:p>
            <a:r>
              <a:rPr lang="en-US" sz="2200" b="1" baseline="30000" dirty="0">
                <a:solidFill>
                  <a:schemeClr val="bg1"/>
                </a:solidFill>
                <a:sym typeface="Wingdings" pitchFamily="2" charset="2"/>
              </a:rPr>
              <a:t>0.03</a:t>
            </a:r>
          </a:p>
          <a:p>
            <a:r>
              <a:rPr lang="en-US" sz="2200" b="1" baseline="30000" dirty="0">
                <a:solidFill>
                  <a:schemeClr val="bg1"/>
                </a:solidFill>
                <a:sym typeface="Wingdings" pitchFamily="2" charset="2"/>
              </a:rPr>
              <a:t>0.01</a:t>
            </a:r>
            <a:endParaRPr lang="en-GB" sz="2200" baseline="300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09085" y="2578240"/>
            <a:ext cx="686050" cy="530275"/>
          </a:xfrm>
          <a:prstGeom prst="rect">
            <a:avLst/>
          </a:prstGeom>
        </p:spPr>
        <p:txBody>
          <a:bodyPr wrap="square" lIns="82945" tIns="41473" rIns="82945" bIns="41473">
            <a:spAutoFit/>
          </a:bodyPr>
          <a:lstStyle/>
          <a:p>
            <a:r>
              <a:rPr lang="en-US" sz="2200" b="1" baseline="30000" dirty="0">
                <a:solidFill>
                  <a:schemeClr val="bg1"/>
                </a:solidFill>
                <a:sym typeface="Wingdings" pitchFamily="2" charset="2"/>
              </a:rPr>
              <a:t>0.25</a:t>
            </a:r>
          </a:p>
          <a:p>
            <a:r>
              <a:rPr lang="en-US" sz="2200" b="1" baseline="30000" dirty="0">
                <a:solidFill>
                  <a:schemeClr val="bg1"/>
                </a:solidFill>
                <a:sym typeface="Wingdings" pitchFamily="2" charset="2"/>
              </a:rPr>
              <a:t>0.10</a:t>
            </a:r>
            <a:endParaRPr lang="en-GB" sz="2200" baseline="300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09084" y="3097558"/>
            <a:ext cx="588043" cy="530275"/>
          </a:xfrm>
          <a:prstGeom prst="rect">
            <a:avLst/>
          </a:prstGeom>
        </p:spPr>
        <p:txBody>
          <a:bodyPr wrap="square" lIns="82945" tIns="41473" rIns="82945" bIns="41473">
            <a:spAutoFit/>
          </a:bodyPr>
          <a:lstStyle/>
          <a:p>
            <a:r>
              <a:rPr lang="en-US" sz="2200" b="1" baseline="30000" dirty="0">
                <a:solidFill>
                  <a:schemeClr val="bg1"/>
                </a:solidFill>
                <a:sym typeface="Wingdings" pitchFamily="2" charset="2"/>
              </a:rPr>
              <a:t>0.50</a:t>
            </a:r>
          </a:p>
          <a:p>
            <a:r>
              <a:rPr lang="en-US" sz="2200" b="1" baseline="30000" dirty="0">
                <a:solidFill>
                  <a:schemeClr val="bg1"/>
                </a:solidFill>
                <a:sym typeface="Wingdings" pitchFamily="2" charset="2"/>
              </a:rPr>
              <a:t>0.16</a:t>
            </a:r>
            <a:endParaRPr lang="en-GB" sz="2200" baseline="30000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34"/>
          <p:cNvCxnSpPr>
            <a:cxnSpLocks noChangeShapeType="1"/>
          </p:cNvCxnSpPr>
          <p:nvPr/>
        </p:nvCxnSpPr>
        <p:spPr bwMode="auto">
          <a:xfrm>
            <a:off x="852727" y="2500358"/>
            <a:ext cx="6467637" cy="0"/>
          </a:xfrm>
          <a:prstGeom prst="line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</p:spPr>
      </p:cxnSp>
      <p:sp>
        <p:nvSpPr>
          <p:cNvPr id="15" name="Rectangle 14"/>
          <p:cNvSpPr/>
          <p:nvPr/>
        </p:nvSpPr>
        <p:spPr>
          <a:xfrm>
            <a:off x="5274305" y="5931876"/>
            <a:ext cx="555374" cy="545421"/>
          </a:xfrm>
          <a:prstGeom prst="rect">
            <a:avLst/>
          </a:prstGeom>
        </p:spPr>
        <p:txBody>
          <a:bodyPr wrap="square" lIns="82945" tIns="41473" rIns="82945" bIns="41473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  <a:sym typeface="Wingdings" pitchFamily="2" charset="2"/>
              </a:rPr>
              <a:t>0.54</a:t>
            </a:r>
          </a:p>
          <a:p>
            <a:r>
              <a:rPr lang="en-US" sz="1500" b="1" dirty="0">
                <a:solidFill>
                  <a:schemeClr val="bg1"/>
                </a:solidFill>
                <a:sym typeface="Wingdings" pitchFamily="2" charset="2"/>
              </a:rPr>
              <a:t>0.13</a:t>
            </a:r>
            <a:endParaRPr lang="en-GB" sz="1500" dirty="0">
              <a:solidFill>
                <a:schemeClr val="bg1"/>
              </a:solidFill>
            </a:endParaRPr>
          </a:p>
        </p:txBody>
      </p:sp>
      <p:cxnSp>
        <p:nvCxnSpPr>
          <p:cNvPr id="17" name="Straight Connector 34"/>
          <p:cNvCxnSpPr>
            <a:cxnSpLocks noChangeShapeType="1"/>
          </p:cNvCxnSpPr>
          <p:nvPr/>
        </p:nvCxnSpPr>
        <p:spPr bwMode="auto">
          <a:xfrm>
            <a:off x="852726" y="3758146"/>
            <a:ext cx="6467637" cy="0"/>
          </a:xfrm>
          <a:prstGeom prst="line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383380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5420412" y="1820792"/>
            <a:ext cx="3395784" cy="176419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179388" marR="0" lvl="0" indent="-179388" algn="just" defTabSz="4572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HARPS/UVES</a:t>
            </a:r>
            <a:r>
              <a:rPr kumimoji="0" lang="en-GB" sz="20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 dwarf samples </a:t>
            </a:r>
          </a:p>
          <a:p>
            <a:pPr marL="180000" marR="0" lvl="0" algn="just" defTabSz="4572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C00000"/>
              </a:buClr>
              <a:buSzPct val="120000"/>
              <a:tabLst/>
              <a:defRPr/>
            </a:pPr>
            <a:r>
              <a:rPr kumimoji="0" lang="en-GB" sz="2000" b="0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Bayesian search for low mass planets </a:t>
            </a:r>
            <a:r>
              <a:rPr kumimoji="0" lang="en-GB" sz="2000" b="0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</a:t>
            </a:r>
            <a:r>
              <a:rPr kumimoji="0" lang="en-GB" sz="2000" b="0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new low amplitude planets / candidates</a:t>
            </a:r>
            <a:r>
              <a:rPr kumimoji="0" lang="en-GB" sz="20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endParaRPr kumimoji="0" lang="en-GB" sz="2000" b="1" i="0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92232" y="1251463"/>
            <a:ext cx="4897407" cy="3511878"/>
            <a:chOff x="292232" y="1251463"/>
            <a:chExt cx="5056145" cy="3587956"/>
          </a:xfrm>
        </p:grpSpPr>
        <p:sp>
          <p:nvSpPr>
            <p:cNvPr id="13" name="Rounded Rectangle 12"/>
            <p:cNvSpPr/>
            <p:nvPr/>
          </p:nvSpPr>
          <p:spPr>
            <a:xfrm>
              <a:off x="292232" y="1251463"/>
              <a:ext cx="5056145" cy="3587956"/>
            </a:xfrm>
            <a:prstGeom prst="roundRect">
              <a:avLst>
                <a:gd name="adj" fmla="val 1297"/>
              </a:avLst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 descr="mds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1831" y="1342961"/>
              <a:ext cx="4896544" cy="342038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405361" y="4466712"/>
              <a:ext cx="1570088" cy="2616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r>
                <a:rPr lang="en-GB" sz="1100" b="1" kern="0" dirty="0" err="1" smtClean="0"/>
                <a:t>Tuomi</a:t>
              </a:r>
              <a:r>
                <a:rPr lang="en-GB" sz="1100" b="1" kern="0" dirty="0" smtClean="0"/>
                <a:t> et al. (2014)</a:t>
              </a:r>
              <a:endParaRPr lang="en-GB" sz="1100" b="1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01809" y="4915784"/>
            <a:ext cx="8346296" cy="687368"/>
            <a:chOff x="469900" y="5185581"/>
            <a:chExt cx="8346296" cy="687368"/>
          </a:xfrm>
        </p:grpSpPr>
        <p:sp>
          <p:nvSpPr>
            <p:cNvPr id="10" name="AutoShape 81"/>
            <p:cNvSpPr>
              <a:spLocks noChangeArrowheads="1"/>
            </p:cNvSpPr>
            <p:nvPr/>
          </p:nvSpPr>
          <p:spPr bwMode="auto">
            <a:xfrm>
              <a:off x="469900" y="5282686"/>
              <a:ext cx="7239000" cy="576064"/>
            </a:xfrm>
            <a:prstGeom prst="roundRect">
              <a:avLst>
                <a:gd name="adj" fmla="val 7849"/>
              </a:avLst>
            </a:prstGeom>
            <a:solidFill>
              <a:srgbClr val="FF0000">
                <a:alpha val="39999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072740" y="5370247"/>
              <a:ext cx="636159" cy="5027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baseline="30000" dirty="0">
                  <a:solidFill>
                    <a:schemeClr val="bg1"/>
                  </a:solidFill>
                  <a:sym typeface="Wingdings" pitchFamily="2" charset="2"/>
                </a:rPr>
                <a:t>0</a:t>
              </a:r>
              <a:r>
                <a:rPr lang="en-US" sz="2000" b="1" baseline="30000" dirty="0" smtClean="0">
                  <a:solidFill>
                    <a:schemeClr val="bg1"/>
                  </a:solidFill>
                  <a:sym typeface="Wingdings" pitchFamily="2" charset="2"/>
                </a:rPr>
                <a:t>.48</a:t>
              </a:r>
            </a:p>
            <a:p>
              <a:r>
                <a:rPr lang="en-US" sz="2000" b="1" baseline="30000" dirty="0" smtClean="0">
                  <a:solidFill>
                    <a:schemeClr val="bg1"/>
                  </a:solidFill>
                  <a:sym typeface="Wingdings" pitchFamily="2" charset="2"/>
                </a:rPr>
                <a:t>0.69</a:t>
              </a:r>
              <a:endParaRPr lang="en-GB" sz="2000" baseline="30000" dirty="0">
                <a:solidFill>
                  <a:schemeClr val="bg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60400" y="5185581"/>
              <a:ext cx="815579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9388" lvl="0" indent="-179388" algn="just" eaLnBrk="0" hangingPunct="0">
                <a:lnSpc>
                  <a:spcPct val="150000"/>
                </a:lnSpc>
                <a:spcAft>
                  <a:spcPts val="1425"/>
                </a:spcAft>
                <a:buClr>
                  <a:srgbClr val="FF0000"/>
                </a:buClr>
                <a:buSzPct val="100000"/>
              </a:pPr>
              <a:r>
                <a:rPr lang="en-GB" sz="2000" b="1" kern="0" dirty="0" smtClean="0">
                  <a:solidFill>
                    <a:srgbClr val="FFFFFF"/>
                  </a:solidFill>
                </a:rPr>
                <a:t>P = 10-100 d, 3</a:t>
              </a:r>
              <a:r>
                <a:rPr lang="en-GB" sz="800" b="1" kern="0" dirty="0" smtClean="0">
                  <a:solidFill>
                    <a:srgbClr val="FFFFFF"/>
                  </a:solidFill>
                </a:rPr>
                <a:t> </a:t>
              </a:r>
              <a:r>
                <a:rPr lang="en-GB" sz="2000" b="1" kern="0" dirty="0" smtClean="0">
                  <a:solidFill>
                    <a:srgbClr val="FFFFFF"/>
                  </a:solidFill>
                </a:rPr>
                <a:t>M</a:t>
              </a:r>
              <a:r>
                <a:rPr lang="en-GB" sz="2000" kern="0" baseline="-25000" dirty="0" smtClean="0">
                  <a:solidFill>
                    <a:schemeClr val="bg1"/>
                  </a:solidFill>
                  <a:sym typeface="Symbol" pitchFamily="18" charset="2"/>
                </a:rPr>
                <a:t> </a:t>
              </a:r>
              <a:r>
                <a:rPr lang="en-GB" sz="2000" b="1" kern="0" dirty="0" smtClean="0">
                  <a:solidFill>
                    <a:srgbClr val="FFFFFF"/>
                  </a:solidFill>
                </a:rPr>
                <a:t>&lt; </a:t>
              </a:r>
              <a:r>
                <a:rPr lang="en-GB" sz="2000" b="1" i="1" kern="0" dirty="0" err="1" smtClean="0">
                  <a:solidFill>
                    <a:srgbClr val="FFFFFF"/>
                  </a:solidFill>
                </a:rPr>
                <a:t>m</a:t>
              </a:r>
              <a:r>
                <a:rPr lang="en-GB" sz="2000" b="1" i="1" kern="0" baseline="-25000" dirty="0" err="1" smtClean="0">
                  <a:solidFill>
                    <a:srgbClr val="FFFFFF"/>
                  </a:solidFill>
                </a:rPr>
                <a:t>p</a:t>
              </a:r>
              <a:r>
                <a:rPr lang="en-GB" sz="2000" b="1" kern="0" dirty="0" err="1" smtClean="0">
                  <a:solidFill>
                    <a:srgbClr val="FFFFFF"/>
                  </a:solidFill>
                </a:rPr>
                <a:t>sin</a:t>
              </a:r>
              <a:r>
                <a:rPr lang="en-GB" sz="2000" b="1" i="1" kern="0" dirty="0" err="1" smtClean="0">
                  <a:solidFill>
                    <a:srgbClr val="FFFFFF"/>
                  </a:solidFill>
                </a:rPr>
                <a:t>i</a:t>
              </a:r>
              <a:r>
                <a:rPr lang="en-GB" sz="2000" b="1" kern="0" dirty="0" smtClean="0">
                  <a:solidFill>
                    <a:srgbClr val="FFFFFF"/>
                  </a:solidFill>
                </a:rPr>
                <a:t> &lt; 10</a:t>
              </a:r>
              <a:r>
                <a:rPr lang="en-GB" sz="800" b="1" kern="0" dirty="0" smtClean="0">
                  <a:solidFill>
                    <a:srgbClr val="FFFFFF"/>
                  </a:solidFill>
                </a:rPr>
                <a:t> </a:t>
              </a:r>
              <a:r>
                <a:rPr lang="en-GB" sz="2000" b="1" kern="0" dirty="0" smtClean="0">
                  <a:solidFill>
                    <a:srgbClr val="FFFFFF"/>
                  </a:solidFill>
                </a:rPr>
                <a:t>M</a:t>
              </a:r>
              <a:r>
                <a:rPr lang="en-GB" sz="2000" kern="0" baseline="-25000" dirty="0" smtClean="0">
                  <a:solidFill>
                    <a:schemeClr val="bg1"/>
                  </a:solidFill>
                  <a:sym typeface="Symbol" pitchFamily="18" charset="2"/>
                </a:rPr>
                <a:t> </a:t>
              </a:r>
              <a:r>
                <a:rPr lang="en-GB" sz="2000" b="1" kern="0" dirty="0" smtClean="0">
                  <a:solidFill>
                    <a:srgbClr val="FFFFFF"/>
                  </a:solidFill>
                </a:rPr>
                <a:t>occurrence rate  = 1.02 </a:t>
              </a:r>
              <a:r>
                <a:rPr lang="en-US" sz="2400" b="1" dirty="0" smtClean="0">
                  <a:solidFill>
                    <a:schemeClr val="bg1"/>
                  </a:solidFill>
                  <a:sym typeface="Wingdings" pitchFamily="2" charset="2"/>
                </a:rPr>
                <a:t>±</a:t>
              </a:r>
              <a:endParaRPr lang="en-GB" sz="2400" b="1" kern="0" dirty="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172528" y="301627"/>
            <a:ext cx="8816197" cy="785302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Early M dwarf planet frequencies</a:t>
            </a:r>
            <a:endParaRPr lang="en-GB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69332" y="5887693"/>
            <a:ext cx="8346296" cy="687368"/>
            <a:chOff x="369332" y="5887693"/>
            <a:chExt cx="8346296" cy="687368"/>
          </a:xfrm>
        </p:grpSpPr>
        <p:sp>
          <p:nvSpPr>
            <p:cNvPr id="15" name="AutoShape 81"/>
            <p:cNvSpPr>
              <a:spLocks noChangeArrowheads="1"/>
            </p:cNvSpPr>
            <p:nvPr/>
          </p:nvSpPr>
          <p:spPr bwMode="auto">
            <a:xfrm>
              <a:off x="369332" y="5984798"/>
              <a:ext cx="7489332" cy="576064"/>
            </a:xfrm>
            <a:prstGeom prst="roundRect">
              <a:avLst>
                <a:gd name="adj" fmla="val 7849"/>
              </a:avLst>
            </a:prstGeom>
            <a:solidFill>
              <a:srgbClr val="FF0000">
                <a:alpha val="39999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234847" y="6072359"/>
              <a:ext cx="1072390" cy="5027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baseline="30000" dirty="0" smtClean="0">
                  <a:solidFill>
                    <a:schemeClr val="bg1"/>
                  </a:solidFill>
                  <a:sym typeface="Wingdings" pitchFamily="2" charset="2"/>
                </a:rPr>
                <a:t>0.03</a:t>
              </a:r>
            </a:p>
            <a:p>
              <a:r>
                <a:rPr lang="en-US" sz="2000" b="1" baseline="30000" dirty="0" smtClean="0">
                  <a:solidFill>
                    <a:schemeClr val="bg1"/>
                  </a:solidFill>
                  <a:sym typeface="Wingdings" pitchFamily="2" charset="2"/>
                </a:rPr>
                <a:t>0.05</a:t>
              </a:r>
              <a:endParaRPr lang="en-GB" sz="2000" baseline="30000" dirty="0">
                <a:solidFill>
                  <a:schemeClr val="bg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59832" y="5887693"/>
              <a:ext cx="8155796" cy="5890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9388" lvl="0" indent="-179388" algn="just" eaLnBrk="0" hangingPunct="0">
                <a:lnSpc>
                  <a:spcPct val="150000"/>
                </a:lnSpc>
                <a:spcAft>
                  <a:spcPts val="1425"/>
                </a:spcAft>
                <a:buClr>
                  <a:srgbClr val="FF0000"/>
                </a:buClr>
                <a:buSzPct val="100000"/>
              </a:pPr>
              <a:r>
                <a:rPr lang="en-GB" sz="2000" b="1" kern="0" dirty="0" smtClean="0">
                  <a:solidFill>
                    <a:srgbClr val="FFFFFF"/>
                  </a:solidFill>
                </a:rPr>
                <a:t>Habitable Zone 3</a:t>
              </a:r>
              <a:r>
                <a:rPr lang="en-GB" sz="800" b="1" kern="0" dirty="0" smtClean="0">
                  <a:solidFill>
                    <a:srgbClr val="FFFFFF"/>
                  </a:solidFill>
                </a:rPr>
                <a:t> </a:t>
              </a:r>
              <a:r>
                <a:rPr lang="en-GB" sz="2000" b="1" kern="0" dirty="0" smtClean="0">
                  <a:solidFill>
                    <a:srgbClr val="FFFFFF"/>
                  </a:solidFill>
                </a:rPr>
                <a:t>M</a:t>
              </a:r>
              <a:r>
                <a:rPr lang="en-GB" sz="2000" kern="0" baseline="-25000" dirty="0" smtClean="0">
                  <a:solidFill>
                    <a:schemeClr val="bg1"/>
                  </a:solidFill>
                  <a:sym typeface="Symbol" pitchFamily="18" charset="2"/>
                </a:rPr>
                <a:t> </a:t>
              </a:r>
              <a:r>
                <a:rPr lang="en-GB" sz="2000" b="1" kern="0" dirty="0" smtClean="0">
                  <a:solidFill>
                    <a:srgbClr val="FFFFFF"/>
                  </a:solidFill>
                </a:rPr>
                <a:t>&lt; </a:t>
              </a:r>
              <a:r>
                <a:rPr lang="en-GB" sz="2000" b="1" i="1" kern="0" dirty="0" err="1" smtClean="0">
                  <a:solidFill>
                    <a:srgbClr val="FFFFFF"/>
                  </a:solidFill>
                </a:rPr>
                <a:t>m</a:t>
              </a:r>
              <a:r>
                <a:rPr lang="en-GB" sz="2000" b="1" i="1" kern="0" baseline="-25000" dirty="0" err="1" smtClean="0">
                  <a:solidFill>
                    <a:srgbClr val="FFFFFF"/>
                  </a:solidFill>
                </a:rPr>
                <a:t>p</a:t>
              </a:r>
              <a:r>
                <a:rPr lang="en-GB" sz="2000" b="1" kern="0" dirty="0" err="1" smtClean="0">
                  <a:solidFill>
                    <a:srgbClr val="FFFFFF"/>
                  </a:solidFill>
                </a:rPr>
                <a:t>sin</a:t>
              </a:r>
              <a:r>
                <a:rPr lang="en-GB" sz="2000" b="1" i="1" kern="0" dirty="0" err="1" smtClean="0">
                  <a:solidFill>
                    <a:srgbClr val="FFFFFF"/>
                  </a:solidFill>
                </a:rPr>
                <a:t>i</a:t>
              </a:r>
              <a:r>
                <a:rPr lang="en-GB" sz="2000" b="1" kern="0" dirty="0" smtClean="0">
                  <a:solidFill>
                    <a:srgbClr val="FFFFFF"/>
                  </a:solidFill>
                </a:rPr>
                <a:t> &lt; 10</a:t>
              </a:r>
              <a:r>
                <a:rPr lang="en-GB" sz="800" b="1" kern="0" dirty="0" smtClean="0">
                  <a:solidFill>
                    <a:srgbClr val="FFFFFF"/>
                  </a:solidFill>
                </a:rPr>
                <a:t> </a:t>
              </a:r>
              <a:r>
                <a:rPr lang="en-GB" sz="2000" b="1" kern="0" dirty="0" smtClean="0">
                  <a:solidFill>
                    <a:srgbClr val="FFFFFF"/>
                  </a:solidFill>
                </a:rPr>
                <a:t>M</a:t>
              </a:r>
              <a:r>
                <a:rPr lang="en-GB" sz="2000" kern="0" baseline="-25000" dirty="0" smtClean="0">
                  <a:solidFill>
                    <a:schemeClr val="bg1"/>
                  </a:solidFill>
                  <a:sym typeface="Symbol" pitchFamily="18" charset="2"/>
                </a:rPr>
                <a:t> </a:t>
              </a:r>
              <a:r>
                <a:rPr lang="en-GB" sz="2000" b="1" kern="0" dirty="0" smtClean="0">
                  <a:solidFill>
                    <a:srgbClr val="FFFFFF"/>
                  </a:solidFill>
                </a:rPr>
                <a:t>occurrence rate  = 0.21 </a:t>
              </a:r>
              <a:r>
                <a:rPr lang="en-US" sz="2400" b="1" dirty="0" smtClean="0">
                  <a:solidFill>
                    <a:schemeClr val="bg1"/>
                  </a:solidFill>
                  <a:sym typeface="Wingdings" pitchFamily="2" charset="2"/>
                </a:rPr>
                <a:t>±</a:t>
              </a:r>
              <a:endParaRPr lang="en-GB" sz="2400" b="1" kern="0" dirty="0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15660" y="1689846"/>
            <a:ext cx="8220974" cy="2635112"/>
            <a:chOff x="215660" y="1689846"/>
            <a:chExt cx="8220974" cy="263511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660" y="1689846"/>
              <a:ext cx="8220974" cy="2635112"/>
            </a:xfrm>
            <a:prstGeom prst="rect">
              <a:avLst/>
            </a:prstGeom>
          </p:spPr>
        </p:pic>
        <p:sp>
          <p:nvSpPr>
            <p:cNvPr id="19" name="Rounded Rectangle 18"/>
            <p:cNvSpPr/>
            <p:nvPr/>
          </p:nvSpPr>
          <p:spPr>
            <a:xfrm>
              <a:off x="4265101" y="2234243"/>
              <a:ext cx="985584" cy="879894"/>
            </a:xfrm>
            <a:prstGeom prst="roundRect">
              <a:avLst>
                <a:gd name="adj" fmla="val 2778"/>
              </a:avLst>
            </a:prstGeom>
            <a:solidFill>
              <a:schemeClr val="accent1">
                <a:alpha val="1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4265101" y="3370054"/>
              <a:ext cx="985584" cy="879894"/>
            </a:xfrm>
            <a:prstGeom prst="roundRect">
              <a:avLst>
                <a:gd name="adj" fmla="val 2778"/>
              </a:avLst>
            </a:prstGeom>
            <a:solidFill>
              <a:schemeClr val="accent1">
                <a:alpha val="1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41774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6625" y="76296"/>
            <a:ext cx="8230752" cy="914112"/>
          </a:xfrm>
        </p:spPr>
        <p:txBody>
          <a:bodyPr lIns="89991" tIns="46795" rIns="89991" bIns="46795">
            <a:normAutofit/>
          </a:bodyPr>
          <a:lstStyle/>
          <a:p>
            <a:pPr>
              <a:tabLst>
                <a:tab pos="0" algn="l"/>
                <a:tab pos="914305" algn="l"/>
                <a:tab pos="1828610" algn="l"/>
                <a:tab pos="2742915" algn="l"/>
                <a:tab pos="3657220" algn="l"/>
                <a:tab pos="4571526" algn="l"/>
                <a:tab pos="5485831" algn="l"/>
                <a:tab pos="6400137" algn="l"/>
                <a:tab pos="7314442" algn="l"/>
                <a:tab pos="8228747" algn="l"/>
                <a:tab pos="9143052" algn="l"/>
                <a:tab pos="10057357" algn="l"/>
              </a:tabLst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Sensitivity: RVs of habitable zone planets</a:t>
            </a:r>
          </a:p>
        </p:txBody>
      </p:sp>
      <p:sp>
        <p:nvSpPr>
          <p:cNvPr id="28686" name="Text Box 13"/>
          <p:cNvSpPr txBox="1">
            <a:spLocks noChangeArrowheads="1"/>
          </p:cNvSpPr>
          <p:nvPr/>
        </p:nvSpPr>
        <p:spPr bwMode="auto">
          <a:xfrm>
            <a:off x="424935" y="3624779"/>
            <a:ext cx="7226756" cy="30950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1430" tIns="45715" rIns="91430" bIns="45715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989391" y="944857"/>
            <a:ext cx="7032448" cy="5109972"/>
            <a:chOff x="864272" y="937145"/>
            <a:chExt cx="7559501" cy="5723637"/>
          </a:xfrm>
        </p:grpSpPr>
        <p:sp>
          <p:nvSpPr>
            <p:cNvPr id="28674" name="AutoShape 1"/>
            <p:cNvSpPr>
              <a:spLocks noChangeArrowheads="1"/>
            </p:cNvSpPr>
            <p:nvPr/>
          </p:nvSpPr>
          <p:spPr bwMode="auto">
            <a:xfrm>
              <a:off x="864272" y="937145"/>
              <a:ext cx="7559501" cy="5723637"/>
            </a:xfrm>
            <a:prstGeom prst="roundRect">
              <a:avLst>
                <a:gd name="adj" fmla="val 1094"/>
              </a:avLst>
            </a:prstGeom>
            <a:solidFill>
              <a:srgbClr val="FFFFFF"/>
            </a:solidFill>
            <a:ln w="1270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lIns="91430" tIns="45715" rIns="91430" bIns="45715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en-US"/>
            </a:p>
          </p:txBody>
        </p:sp>
        <p:sp>
          <p:nvSpPr>
            <p:cNvPr id="28676" name="Rectangle 3"/>
            <p:cNvSpPr>
              <a:spLocks noChangeArrowheads="1"/>
            </p:cNvSpPr>
            <p:nvPr/>
          </p:nvSpPr>
          <p:spPr bwMode="auto">
            <a:xfrm>
              <a:off x="3311604" y="2190990"/>
              <a:ext cx="184378" cy="33685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1430" tIns="45715" rIns="91430" bIns="45715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en-US"/>
            </a:p>
          </p:txBody>
        </p:sp>
        <p:sp>
          <p:nvSpPr>
            <p:cNvPr id="28677" name="Rectangle 4"/>
            <p:cNvSpPr>
              <a:spLocks noChangeArrowheads="1"/>
            </p:cNvSpPr>
            <p:nvPr/>
          </p:nvSpPr>
          <p:spPr bwMode="auto">
            <a:xfrm>
              <a:off x="2994704" y="2301836"/>
              <a:ext cx="182937" cy="33685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1430" tIns="45715" rIns="91430" bIns="45715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en-US"/>
            </a:p>
          </p:txBody>
        </p:sp>
        <p:pic>
          <p:nvPicPr>
            <p:cNvPr id="28678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14689" y="990409"/>
              <a:ext cx="7475955" cy="5634385"/>
            </a:xfrm>
            <a:prstGeom prst="rect">
              <a:avLst/>
            </a:prstGeom>
            <a:solidFill>
              <a:srgbClr val="FFFFFF"/>
            </a:solidFill>
            <a:ln w="9360">
              <a:noFill/>
              <a:miter lim="800000"/>
              <a:headEnd/>
              <a:tailEnd/>
            </a:ln>
          </p:spPr>
        </p:pic>
        <p:sp>
          <p:nvSpPr>
            <p:cNvPr id="28679" name="Text Box 6"/>
            <p:cNvSpPr txBox="1">
              <a:spLocks noChangeArrowheads="1"/>
            </p:cNvSpPr>
            <p:nvPr/>
          </p:nvSpPr>
          <p:spPr bwMode="auto">
            <a:xfrm>
              <a:off x="2952703" y="5258071"/>
              <a:ext cx="524783" cy="31212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89991" tIns="46795" rIns="89991" bIns="46795" anchor="ctr">
              <a:spAutoFit/>
            </a:bodyPr>
            <a:lstStyle/>
            <a:p>
              <a:pPr algn="ctr" hangingPunct="0">
                <a:lnSpc>
                  <a:spcPct val="101000"/>
                </a:lnSpc>
                <a:buClr>
                  <a:srgbClr val="000000"/>
                </a:buClr>
                <a:buSzPct val="45000"/>
                <a:tabLst>
                  <a:tab pos="0" algn="l"/>
                  <a:tab pos="912973" algn="l"/>
                  <a:tab pos="1827387" algn="l"/>
                  <a:tab pos="2741800" algn="l"/>
                  <a:tab pos="3656214" algn="l"/>
                  <a:tab pos="4570627" algn="l"/>
                  <a:tab pos="5485041" algn="l"/>
                  <a:tab pos="6399454" algn="l"/>
                  <a:tab pos="7313868" algn="l"/>
                  <a:tab pos="8228281" algn="l"/>
                  <a:tab pos="9142695" algn="l"/>
                  <a:tab pos="10057108" algn="l"/>
                </a:tabLst>
              </a:pPr>
              <a:r>
                <a:rPr lang="en-US" sz="1400">
                  <a:solidFill>
                    <a:srgbClr val="000000"/>
                  </a:solidFill>
                  <a:latin typeface="Tahoma" pitchFamily="34" charset="0"/>
                </a:rPr>
                <a:t>M9V</a:t>
              </a:r>
            </a:p>
          </p:txBody>
        </p:sp>
        <p:sp>
          <p:nvSpPr>
            <p:cNvPr id="28680" name="Text Box 7"/>
            <p:cNvSpPr txBox="1">
              <a:spLocks noChangeArrowheads="1"/>
            </p:cNvSpPr>
            <p:nvPr/>
          </p:nvSpPr>
          <p:spPr bwMode="auto">
            <a:xfrm>
              <a:off x="3346666" y="5263109"/>
              <a:ext cx="524783" cy="31212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89991" tIns="46795" rIns="89991" bIns="46795" anchor="ctr">
              <a:spAutoFit/>
            </a:bodyPr>
            <a:lstStyle/>
            <a:p>
              <a:pPr algn="ctr" hangingPunct="0">
                <a:lnSpc>
                  <a:spcPct val="101000"/>
                </a:lnSpc>
                <a:buClr>
                  <a:srgbClr val="000000"/>
                </a:buClr>
                <a:buSzPct val="45000"/>
                <a:tabLst>
                  <a:tab pos="0" algn="l"/>
                  <a:tab pos="912973" algn="l"/>
                  <a:tab pos="1827387" algn="l"/>
                  <a:tab pos="2741800" algn="l"/>
                  <a:tab pos="3656214" algn="l"/>
                  <a:tab pos="4570627" algn="l"/>
                  <a:tab pos="5485041" algn="l"/>
                  <a:tab pos="6399454" algn="l"/>
                  <a:tab pos="7313868" algn="l"/>
                  <a:tab pos="8228281" algn="l"/>
                  <a:tab pos="9142695" algn="l"/>
                  <a:tab pos="10057108" algn="l"/>
                </a:tabLst>
              </a:pPr>
              <a:r>
                <a:rPr lang="en-US" sz="1400">
                  <a:solidFill>
                    <a:srgbClr val="000000"/>
                  </a:solidFill>
                  <a:latin typeface="Tahoma" pitchFamily="34" charset="0"/>
                </a:rPr>
                <a:t>M6V</a:t>
              </a:r>
            </a:p>
          </p:txBody>
        </p:sp>
        <p:sp>
          <p:nvSpPr>
            <p:cNvPr id="28681" name="Text Box 8"/>
            <p:cNvSpPr txBox="1">
              <a:spLocks noChangeArrowheads="1"/>
            </p:cNvSpPr>
            <p:nvPr/>
          </p:nvSpPr>
          <p:spPr bwMode="auto">
            <a:xfrm>
              <a:off x="4931165" y="5273906"/>
              <a:ext cx="524783" cy="31212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89991" tIns="46795" rIns="89991" bIns="46795" anchor="ctr">
              <a:spAutoFit/>
            </a:bodyPr>
            <a:lstStyle/>
            <a:p>
              <a:pPr algn="ctr" hangingPunct="0">
                <a:lnSpc>
                  <a:spcPct val="101000"/>
                </a:lnSpc>
                <a:buClr>
                  <a:srgbClr val="000000"/>
                </a:buClr>
                <a:buSzPct val="45000"/>
                <a:tabLst>
                  <a:tab pos="0" algn="l"/>
                  <a:tab pos="912973" algn="l"/>
                  <a:tab pos="1827387" algn="l"/>
                  <a:tab pos="2741800" algn="l"/>
                  <a:tab pos="3656214" algn="l"/>
                  <a:tab pos="4570627" algn="l"/>
                  <a:tab pos="5485041" algn="l"/>
                  <a:tab pos="6399454" algn="l"/>
                  <a:tab pos="7313868" algn="l"/>
                  <a:tab pos="8228281" algn="l"/>
                  <a:tab pos="9142695" algn="l"/>
                  <a:tab pos="10057108" algn="l"/>
                </a:tabLst>
              </a:pPr>
              <a:r>
                <a:rPr lang="en-US" sz="1400">
                  <a:solidFill>
                    <a:srgbClr val="000000"/>
                  </a:solidFill>
                  <a:latin typeface="Tahoma" pitchFamily="34" charset="0"/>
                </a:rPr>
                <a:t>M3V</a:t>
              </a:r>
            </a:p>
          </p:txBody>
        </p:sp>
        <p:sp>
          <p:nvSpPr>
            <p:cNvPr id="28682" name="Text Box 9"/>
            <p:cNvSpPr txBox="1">
              <a:spLocks noChangeArrowheads="1"/>
            </p:cNvSpPr>
            <p:nvPr/>
          </p:nvSpPr>
          <p:spPr bwMode="auto">
            <a:xfrm>
              <a:off x="5660035" y="5273906"/>
              <a:ext cx="524783" cy="31212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89991" tIns="46795" rIns="89991" bIns="46795" anchor="ctr">
              <a:spAutoFit/>
            </a:bodyPr>
            <a:lstStyle/>
            <a:p>
              <a:pPr algn="ctr" hangingPunct="0">
                <a:lnSpc>
                  <a:spcPct val="101000"/>
                </a:lnSpc>
                <a:buClr>
                  <a:srgbClr val="000000"/>
                </a:buClr>
                <a:buSzPct val="45000"/>
                <a:tabLst>
                  <a:tab pos="0" algn="l"/>
                  <a:tab pos="912973" algn="l"/>
                  <a:tab pos="1827387" algn="l"/>
                  <a:tab pos="2741800" algn="l"/>
                  <a:tab pos="3656214" algn="l"/>
                  <a:tab pos="4570627" algn="l"/>
                  <a:tab pos="5485041" algn="l"/>
                  <a:tab pos="6399454" algn="l"/>
                  <a:tab pos="7313868" algn="l"/>
                  <a:tab pos="8228281" algn="l"/>
                  <a:tab pos="9142695" algn="l"/>
                  <a:tab pos="10057108" algn="l"/>
                </a:tabLst>
              </a:pPr>
              <a:r>
                <a:rPr lang="en-US" sz="1400">
                  <a:solidFill>
                    <a:srgbClr val="000000"/>
                  </a:solidFill>
                  <a:latin typeface="Tahoma" pitchFamily="34" charset="0"/>
                </a:rPr>
                <a:t>M1V</a:t>
              </a:r>
            </a:p>
          </p:txBody>
        </p:sp>
        <p:sp>
          <p:nvSpPr>
            <p:cNvPr id="28683" name="Line 10"/>
            <p:cNvSpPr>
              <a:spLocks noChangeShapeType="1"/>
            </p:cNvSpPr>
            <p:nvPr/>
          </p:nvSpPr>
          <p:spPr bwMode="auto">
            <a:xfrm>
              <a:off x="5017100" y="2209705"/>
              <a:ext cx="11524" cy="2820071"/>
            </a:xfrm>
            <a:prstGeom prst="line">
              <a:avLst/>
            </a:prstGeom>
            <a:noFill/>
            <a:ln w="19080">
              <a:solidFill>
                <a:srgbClr val="009900"/>
              </a:solidFill>
              <a:prstDash val="dash"/>
              <a:miter lim="800000"/>
              <a:headEnd/>
              <a:tailEnd/>
            </a:ln>
          </p:spPr>
          <p:txBody>
            <a:bodyPr lIns="91430" tIns="45715" rIns="91430" bIns="45715"/>
            <a:lstStyle/>
            <a:p>
              <a:endParaRPr lang="en-GB"/>
            </a:p>
          </p:txBody>
        </p:sp>
        <p:sp>
          <p:nvSpPr>
            <p:cNvPr id="28684" name="Text Box 11"/>
            <p:cNvSpPr txBox="1">
              <a:spLocks noChangeArrowheads="1"/>
            </p:cNvSpPr>
            <p:nvPr/>
          </p:nvSpPr>
          <p:spPr bwMode="auto">
            <a:xfrm>
              <a:off x="3507506" y="2200392"/>
              <a:ext cx="1271012" cy="84060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89991" tIns="46795" rIns="89991" bIns="46795" anchor="ctr">
              <a:spAutoFit/>
            </a:bodyPr>
            <a:lstStyle/>
            <a:p>
              <a:pPr hangingPunct="0">
                <a:lnSpc>
                  <a:spcPct val="101000"/>
                </a:lnSpc>
                <a:buClr>
                  <a:srgbClr val="000000"/>
                </a:buClr>
                <a:buSzPct val="45000"/>
                <a:tabLst>
                  <a:tab pos="0" algn="l"/>
                  <a:tab pos="912973" algn="l"/>
                  <a:tab pos="1827387" algn="l"/>
                  <a:tab pos="2741800" algn="l"/>
                  <a:tab pos="3656214" algn="l"/>
                  <a:tab pos="4570627" algn="l"/>
                  <a:tab pos="5485041" algn="l"/>
                  <a:tab pos="6399454" algn="l"/>
                  <a:tab pos="7313868" algn="l"/>
                  <a:tab pos="8228281" algn="l"/>
                  <a:tab pos="9142695" algn="l"/>
                  <a:tab pos="10057108" algn="l"/>
                </a:tabLst>
              </a:pPr>
              <a:r>
                <a:rPr lang="en-US" sz="2400">
                  <a:solidFill>
                    <a:srgbClr val="FF0C09"/>
                  </a:solidFill>
                  <a:latin typeface="Tahoma" pitchFamily="34" charset="0"/>
                </a:rPr>
                <a:t>Infrared</a:t>
              </a:r>
            </a:p>
            <a:p>
              <a:pPr hangingPunct="0">
                <a:lnSpc>
                  <a:spcPct val="101000"/>
                </a:lnSpc>
                <a:buClr>
                  <a:srgbClr val="000000"/>
                </a:buClr>
                <a:buSzPct val="45000"/>
                <a:tabLst>
                  <a:tab pos="0" algn="l"/>
                  <a:tab pos="912973" algn="l"/>
                  <a:tab pos="1827387" algn="l"/>
                  <a:tab pos="2741800" algn="l"/>
                  <a:tab pos="3656214" algn="l"/>
                  <a:tab pos="4570627" algn="l"/>
                  <a:tab pos="5485041" algn="l"/>
                  <a:tab pos="6399454" algn="l"/>
                  <a:tab pos="7313868" algn="l"/>
                  <a:tab pos="8228281" algn="l"/>
                  <a:tab pos="9142695" algn="l"/>
                  <a:tab pos="10057108" algn="l"/>
                </a:tabLst>
              </a:pPr>
              <a:r>
                <a:rPr lang="en-US" sz="2400">
                  <a:solidFill>
                    <a:srgbClr val="FF0C09"/>
                  </a:solidFill>
                  <a:latin typeface="Tahoma" pitchFamily="34" charset="0"/>
                </a:rPr>
                <a:t>RV</a:t>
              </a:r>
            </a:p>
          </p:txBody>
        </p:sp>
        <p:sp>
          <p:nvSpPr>
            <p:cNvPr id="28685" name="Rectangle 12"/>
            <p:cNvSpPr>
              <a:spLocks noChangeArrowheads="1"/>
            </p:cNvSpPr>
            <p:nvPr/>
          </p:nvSpPr>
          <p:spPr bwMode="auto">
            <a:xfrm>
              <a:off x="5462024" y="2341492"/>
              <a:ext cx="1589177" cy="43748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89991" tIns="46795" rIns="89991" bIns="46795" anchor="ctr">
              <a:spAutoFit/>
            </a:bodyPr>
            <a:lstStyle/>
            <a:p>
              <a:pPr algn="ctr" hangingPunct="0">
                <a:lnSpc>
                  <a:spcPct val="101000"/>
                </a:lnSpc>
                <a:buClr>
                  <a:srgbClr val="000000"/>
                </a:buClr>
                <a:buSzPct val="45000"/>
                <a:tabLst>
                  <a:tab pos="0" algn="l"/>
                  <a:tab pos="912973" algn="l"/>
                  <a:tab pos="1827387" algn="l"/>
                  <a:tab pos="2741800" algn="l"/>
                  <a:tab pos="3656214" algn="l"/>
                  <a:tab pos="4570627" algn="l"/>
                  <a:tab pos="5485041" algn="l"/>
                  <a:tab pos="6399454" algn="l"/>
                  <a:tab pos="7313868" algn="l"/>
                  <a:tab pos="8228281" algn="l"/>
                  <a:tab pos="9142695" algn="l"/>
                  <a:tab pos="10057108" algn="l"/>
                </a:tabLst>
              </a:pPr>
              <a:r>
                <a:rPr lang="en-US" sz="2400" dirty="0" smtClean="0">
                  <a:solidFill>
                    <a:srgbClr val="0000FF"/>
                  </a:solidFill>
                  <a:latin typeface="Tahoma" pitchFamily="34" charset="0"/>
                </a:rPr>
                <a:t>Optical RV</a:t>
              </a:r>
              <a:endParaRPr lang="en-US" sz="2400" dirty="0">
                <a:solidFill>
                  <a:srgbClr val="0000FF"/>
                </a:solidFill>
                <a:latin typeface="Tahoma" pitchFamily="34" charset="0"/>
              </a:endParaRPr>
            </a:p>
          </p:txBody>
        </p:sp>
        <p:sp>
          <p:nvSpPr>
            <p:cNvPr id="28687" name="Rectangle 14"/>
            <p:cNvSpPr>
              <a:spLocks noChangeArrowheads="1"/>
            </p:cNvSpPr>
            <p:nvPr/>
          </p:nvSpPr>
          <p:spPr bwMode="auto">
            <a:xfrm>
              <a:off x="5352726" y="3070428"/>
              <a:ext cx="2020957" cy="7473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89991" tIns="46795" rIns="89991" bIns="46795" anchor="ctr">
              <a:spAutoFit/>
            </a:bodyPr>
            <a:lstStyle/>
            <a:p>
              <a:pPr algn="ctr" hangingPunct="0">
                <a:lnSpc>
                  <a:spcPct val="101000"/>
                </a:lnSpc>
                <a:buClr>
                  <a:srgbClr val="000000"/>
                </a:buClr>
                <a:buSzPct val="45000"/>
                <a:tabLst>
                  <a:tab pos="0" algn="l"/>
                  <a:tab pos="912973" algn="l"/>
                  <a:tab pos="1827387" algn="l"/>
                  <a:tab pos="2741800" algn="l"/>
                  <a:tab pos="3656214" algn="l"/>
                  <a:tab pos="4570627" algn="l"/>
                  <a:tab pos="5485041" algn="l"/>
                  <a:tab pos="6399454" algn="l"/>
                  <a:tab pos="7313868" algn="l"/>
                  <a:tab pos="8228281" algn="l"/>
                  <a:tab pos="9142695" algn="l"/>
                  <a:tab pos="10057108" algn="l"/>
                </a:tabLst>
              </a:pPr>
              <a:r>
                <a:rPr lang="en-US" sz="800" dirty="0">
                  <a:solidFill>
                    <a:srgbClr val="000000"/>
                  </a:solidFill>
                  <a:latin typeface="Tahoma" pitchFamily="34" charset="0"/>
                </a:rPr>
                <a:t> </a:t>
              </a:r>
              <a:r>
                <a:rPr lang="en-US" sz="1400" dirty="0">
                  <a:solidFill>
                    <a:srgbClr val="0000FF"/>
                  </a:solidFill>
                  <a:latin typeface="Tahoma" pitchFamily="34" charset="0"/>
                </a:rPr>
                <a:t>Mean intrinsic RV </a:t>
              </a:r>
            </a:p>
            <a:p>
              <a:pPr algn="ctr" hangingPunct="0">
                <a:lnSpc>
                  <a:spcPct val="101000"/>
                </a:lnSpc>
                <a:buClr>
                  <a:srgbClr val="000000"/>
                </a:buClr>
                <a:buSzPct val="45000"/>
                <a:tabLst>
                  <a:tab pos="0" algn="l"/>
                  <a:tab pos="912973" algn="l"/>
                  <a:tab pos="1827387" algn="l"/>
                  <a:tab pos="2741800" algn="l"/>
                  <a:tab pos="3656214" algn="l"/>
                  <a:tab pos="4570627" algn="l"/>
                  <a:tab pos="5485041" algn="l"/>
                  <a:tab pos="6399454" algn="l"/>
                  <a:tab pos="7313868" algn="l"/>
                  <a:tab pos="8228281" algn="l"/>
                  <a:tab pos="9142695" algn="l"/>
                  <a:tab pos="10057108" algn="l"/>
                </a:tabLst>
              </a:pPr>
              <a:r>
                <a:rPr lang="en-US" sz="1400" dirty="0">
                  <a:solidFill>
                    <a:srgbClr val="0000FF"/>
                  </a:solidFill>
                  <a:latin typeface="Tahoma" pitchFamily="34" charset="0"/>
                </a:rPr>
                <a:t>jitter ~ </a:t>
              </a:r>
              <a:r>
                <a:rPr lang="en-US" sz="1400" dirty="0" smtClean="0">
                  <a:solidFill>
                    <a:srgbClr val="0000FF"/>
                  </a:solidFill>
                  <a:latin typeface="Tahoma" pitchFamily="34" charset="0"/>
                </a:rPr>
                <a:t>1 </a:t>
              </a:r>
              <a:r>
                <a:rPr lang="en-US" sz="1400" dirty="0">
                  <a:solidFill>
                    <a:srgbClr val="0000FF"/>
                  </a:solidFill>
                  <a:latin typeface="Tahoma" pitchFamily="34" charset="0"/>
                </a:rPr>
                <a:t>m/s </a:t>
              </a:r>
            </a:p>
            <a:p>
              <a:pPr algn="ctr" hangingPunct="0">
                <a:lnSpc>
                  <a:spcPct val="101000"/>
                </a:lnSpc>
                <a:buClr>
                  <a:srgbClr val="000000"/>
                </a:buClr>
                <a:buSzPct val="45000"/>
                <a:tabLst>
                  <a:tab pos="0" algn="l"/>
                  <a:tab pos="912973" algn="l"/>
                  <a:tab pos="1827387" algn="l"/>
                  <a:tab pos="2741800" algn="l"/>
                  <a:tab pos="3656214" algn="l"/>
                  <a:tab pos="4570627" algn="l"/>
                  <a:tab pos="5485041" algn="l"/>
                  <a:tab pos="6399454" algn="l"/>
                  <a:tab pos="7313868" algn="l"/>
                  <a:tab pos="8228281" algn="l"/>
                  <a:tab pos="9142695" algn="l"/>
                  <a:tab pos="10057108" algn="l"/>
                </a:tabLst>
              </a:pPr>
              <a:r>
                <a:rPr lang="en-US" sz="1400" dirty="0">
                  <a:solidFill>
                    <a:srgbClr val="0000FF"/>
                  </a:solidFill>
                  <a:latin typeface="Tahoma" pitchFamily="34" charset="0"/>
                </a:rPr>
                <a:t>measured in optical by </a:t>
              </a:r>
            </a:p>
          </p:txBody>
        </p:sp>
        <p:sp>
          <p:nvSpPr>
            <p:cNvPr id="28688" name="Text Box 15"/>
            <p:cNvSpPr txBox="1">
              <a:spLocks noChangeArrowheads="1"/>
            </p:cNvSpPr>
            <p:nvPr/>
          </p:nvSpPr>
          <p:spPr bwMode="auto">
            <a:xfrm>
              <a:off x="3712050" y="1747039"/>
              <a:ext cx="2848047" cy="46755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89991" tIns="46795" rIns="89991" bIns="46795" anchor="ctr">
              <a:spAutoFit/>
            </a:bodyPr>
            <a:lstStyle/>
            <a:p>
              <a:pPr hangingPunct="0">
                <a:lnSpc>
                  <a:spcPct val="101000"/>
                </a:lnSpc>
                <a:buClr>
                  <a:srgbClr val="000000"/>
                </a:buClr>
                <a:buSzPct val="45000"/>
                <a:tabLst>
                  <a:tab pos="0" algn="l"/>
                  <a:tab pos="912973" algn="l"/>
                  <a:tab pos="1827387" algn="l"/>
                  <a:tab pos="2741800" algn="l"/>
                  <a:tab pos="3656214" algn="l"/>
                  <a:tab pos="4570627" algn="l"/>
                  <a:tab pos="5485041" algn="l"/>
                  <a:tab pos="6399454" algn="l"/>
                  <a:tab pos="7313868" algn="l"/>
                  <a:tab pos="8228281" algn="l"/>
                  <a:tab pos="9142695" algn="l"/>
                  <a:tab pos="10057108" algn="l"/>
                </a:tabLst>
              </a:pPr>
              <a:r>
                <a:rPr lang="en-US" sz="1200">
                  <a:solidFill>
                    <a:srgbClr val="009900"/>
                  </a:solidFill>
                  <a:latin typeface="Tahoma" pitchFamily="34" charset="0"/>
                </a:rPr>
                <a:t>S/N break-even point between optical</a:t>
              </a:r>
            </a:p>
            <a:p>
              <a:pPr hangingPunct="0">
                <a:lnSpc>
                  <a:spcPct val="101000"/>
                </a:lnSpc>
                <a:buClr>
                  <a:srgbClr val="000000"/>
                </a:buClr>
                <a:buSzPct val="45000"/>
                <a:tabLst>
                  <a:tab pos="0" algn="l"/>
                  <a:tab pos="912973" algn="l"/>
                  <a:tab pos="1827387" algn="l"/>
                  <a:tab pos="2741800" algn="l"/>
                  <a:tab pos="3656214" algn="l"/>
                  <a:tab pos="4570627" algn="l"/>
                  <a:tab pos="5485041" algn="l"/>
                  <a:tab pos="6399454" algn="l"/>
                  <a:tab pos="7313868" algn="l"/>
                  <a:tab pos="8228281" algn="l"/>
                  <a:tab pos="9142695" algn="l"/>
                  <a:tab pos="10057108" algn="l"/>
                </a:tabLst>
              </a:pPr>
              <a:r>
                <a:rPr lang="en-US" sz="1200">
                  <a:solidFill>
                    <a:srgbClr val="009900"/>
                  </a:solidFill>
                  <a:latin typeface="Tahoma" pitchFamily="34" charset="0"/>
                </a:rPr>
                <a:t>and NIR surveys is early- to mid-M SpT</a:t>
              </a:r>
            </a:p>
          </p:txBody>
        </p:sp>
        <p:sp>
          <p:nvSpPr>
            <p:cNvPr id="28689" name="Rectangle 16"/>
            <p:cNvSpPr>
              <a:spLocks noChangeArrowheads="1"/>
            </p:cNvSpPr>
            <p:nvPr/>
          </p:nvSpPr>
          <p:spPr bwMode="auto">
            <a:xfrm>
              <a:off x="6722543" y="5267429"/>
              <a:ext cx="507150" cy="31212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89991" tIns="46795" rIns="89991" bIns="46795" anchor="ctr">
              <a:spAutoFit/>
            </a:bodyPr>
            <a:lstStyle/>
            <a:p>
              <a:pPr algn="ctr" hangingPunct="0">
                <a:lnSpc>
                  <a:spcPct val="101000"/>
                </a:lnSpc>
                <a:buClr>
                  <a:srgbClr val="000000"/>
                </a:buClr>
                <a:buSzPct val="45000"/>
                <a:tabLst>
                  <a:tab pos="0" algn="l"/>
                  <a:tab pos="912973" algn="l"/>
                  <a:tab pos="1827387" algn="l"/>
                  <a:tab pos="2741800" algn="l"/>
                  <a:tab pos="3656214" algn="l"/>
                  <a:tab pos="4570627" algn="l"/>
                  <a:tab pos="5485041" algn="l"/>
                  <a:tab pos="6399454" algn="l"/>
                  <a:tab pos="7313868" algn="l"/>
                  <a:tab pos="8228281" algn="l"/>
                  <a:tab pos="9142695" algn="l"/>
                  <a:tab pos="10057108" algn="l"/>
                </a:tabLst>
              </a:pPr>
              <a:r>
                <a:rPr lang="en-US" sz="1400">
                  <a:solidFill>
                    <a:srgbClr val="000000"/>
                  </a:solidFill>
                  <a:latin typeface="Tahoma" pitchFamily="34" charset="0"/>
                </a:rPr>
                <a:t>G2V</a:t>
              </a:r>
            </a:p>
          </p:txBody>
        </p:sp>
        <p:sp>
          <p:nvSpPr>
            <p:cNvPr id="28690" name="Rectangle 17"/>
            <p:cNvSpPr>
              <a:spLocks noChangeArrowheads="1"/>
            </p:cNvSpPr>
            <p:nvPr/>
          </p:nvSpPr>
          <p:spPr bwMode="auto">
            <a:xfrm>
              <a:off x="5861706" y="4751785"/>
              <a:ext cx="1767879" cy="2810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89991" tIns="46795" rIns="89991" bIns="46795" anchor="ctr">
              <a:spAutoFit/>
            </a:bodyPr>
            <a:lstStyle/>
            <a:p>
              <a:pPr algn="ctr" hangingPunct="0">
                <a:lnSpc>
                  <a:spcPct val="101000"/>
                </a:lnSpc>
                <a:buClr>
                  <a:srgbClr val="000000"/>
                </a:buClr>
                <a:buSzPct val="45000"/>
                <a:tabLst>
                  <a:tab pos="0" algn="l"/>
                  <a:tab pos="912973" algn="l"/>
                  <a:tab pos="1827387" algn="l"/>
                  <a:tab pos="2741800" algn="l"/>
                  <a:tab pos="3656214" algn="l"/>
                  <a:tab pos="4570627" algn="l"/>
                  <a:tab pos="5485041" algn="l"/>
                  <a:tab pos="6399454" algn="l"/>
                  <a:tab pos="7313868" algn="l"/>
                  <a:tab pos="8228281" algn="l"/>
                  <a:tab pos="9142695" algn="l"/>
                  <a:tab pos="10057108" algn="l"/>
                </a:tabLst>
              </a:pPr>
              <a:r>
                <a:rPr lang="en-US" sz="1200">
                  <a:solidFill>
                    <a:srgbClr val="009900"/>
                  </a:solidFill>
                  <a:latin typeface="Tahoma" pitchFamily="34" charset="0"/>
                </a:rPr>
                <a:t>Asteroseismology noise</a:t>
              </a:r>
            </a:p>
          </p:txBody>
        </p:sp>
        <p:sp>
          <p:nvSpPr>
            <p:cNvPr id="28691" name="AutoShape 18"/>
            <p:cNvSpPr>
              <a:spLocks noChangeArrowheads="1"/>
            </p:cNvSpPr>
            <p:nvPr/>
          </p:nvSpPr>
          <p:spPr bwMode="auto">
            <a:xfrm>
              <a:off x="5943312" y="5029776"/>
              <a:ext cx="1676688" cy="151153"/>
            </a:xfrm>
            <a:prstGeom prst="rightArrow">
              <a:avLst>
                <a:gd name="adj1" fmla="val 33333"/>
                <a:gd name="adj2" fmla="val 171315"/>
              </a:avLst>
            </a:prstGeom>
            <a:solidFill>
              <a:srgbClr val="33CCCC"/>
            </a:solidFill>
            <a:ln w="126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lIns="91430" tIns="45715" rIns="91430" bIns="45715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en-US"/>
            </a:p>
          </p:txBody>
        </p:sp>
        <p:sp>
          <p:nvSpPr>
            <p:cNvPr id="28692" name="Text Box 19"/>
            <p:cNvSpPr txBox="1">
              <a:spLocks noChangeArrowheads="1"/>
            </p:cNvSpPr>
            <p:nvPr/>
          </p:nvSpPr>
          <p:spPr bwMode="auto">
            <a:xfrm>
              <a:off x="3330329" y="3388693"/>
              <a:ext cx="1692534" cy="116603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89991" tIns="44996" rIns="89991" bIns="44996"/>
            <a:lstStyle/>
            <a:p>
              <a:pPr algn="ctr" hangingPunct="0">
                <a:lnSpc>
                  <a:spcPct val="101000"/>
                </a:lnSpc>
                <a:buClr>
                  <a:srgbClr val="000000"/>
                </a:buClr>
                <a:buSzPct val="45000"/>
                <a:tabLst>
                  <a:tab pos="0" algn="l"/>
                  <a:tab pos="912973" algn="l"/>
                  <a:tab pos="1827387" algn="l"/>
                  <a:tab pos="2741800" algn="l"/>
                  <a:tab pos="3656214" algn="l"/>
                  <a:tab pos="4570627" algn="l"/>
                  <a:tab pos="5485041" algn="l"/>
                  <a:tab pos="6399454" algn="l"/>
                  <a:tab pos="7313868" algn="l"/>
                  <a:tab pos="8228281" algn="l"/>
                  <a:tab pos="9142695" algn="l"/>
                  <a:tab pos="10057108" algn="l"/>
                </a:tabLst>
              </a:pPr>
              <a:r>
                <a:rPr lang="en-US" sz="1400" dirty="0">
                  <a:solidFill>
                    <a:srgbClr val="FF0000"/>
                  </a:solidFill>
                  <a:latin typeface="Tahoma" pitchFamily="34" charset="0"/>
                </a:rPr>
                <a:t>I</a:t>
              </a:r>
              <a:r>
                <a:rPr lang="en-US" sz="1400" dirty="0" smtClean="0">
                  <a:solidFill>
                    <a:srgbClr val="FF0000"/>
                  </a:solidFill>
                  <a:latin typeface="Tahoma" pitchFamily="34" charset="0"/>
                </a:rPr>
                <a:t>nfrared brings </a:t>
              </a:r>
              <a:r>
                <a:rPr lang="en-US" sz="1400" dirty="0">
                  <a:solidFill>
                    <a:srgbClr val="FF0000"/>
                  </a:solidFill>
                  <a:latin typeface="Tahoma" pitchFamily="34" charset="0"/>
                </a:rPr>
                <a:t>reduction in spot contrast and therefore jitter by a factor of two</a:t>
              </a:r>
            </a:p>
          </p:txBody>
        </p:sp>
      </p:grpSp>
      <p:sp>
        <p:nvSpPr>
          <p:cNvPr id="22" name="Text Placeholder 2"/>
          <p:cNvSpPr txBox="1">
            <a:spLocks/>
          </p:cNvSpPr>
          <p:nvPr/>
        </p:nvSpPr>
        <p:spPr>
          <a:xfrm>
            <a:off x="1147312" y="6219644"/>
            <a:ext cx="6970145" cy="638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C00000"/>
              </a:buClr>
              <a:buSzPct val="120000"/>
              <a:buNone/>
            </a:pPr>
            <a:r>
              <a:rPr lang="en-GB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c.f. Earth </a:t>
            </a:r>
            <a:r>
              <a:rPr lang="en-GB" sz="2000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~9 cm/s</a:t>
            </a:r>
            <a:r>
              <a:rPr lang="en-GB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amplitude!</a:t>
            </a:r>
            <a:endParaRPr lang="en-U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77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651947" y="1339499"/>
            <a:ext cx="4252823" cy="3206622"/>
          </a:xfrm>
          <a:prstGeom prst="roundRect">
            <a:avLst>
              <a:gd name="adj" fmla="val 1297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unded Rectangle 10"/>
          <p:cNvSpPr/>
          <p:nvPr/>
        </p:nvSpPr>
        <p:spPr>
          <a:xfrm>
            <a:off x="129396" y="1268083"/>
            <a:ext cx="4252823" cy="2820839"/>
          </a:xfrm>
          <a:prstGeom prst="roundRect">
            <a:avLst>
              <a:gd name="adj" fmla="val 1297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689" y="381480"/>
            <a:ext cx="7055342" cy="68522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RV sensitivity in the red-optical</a:t>
            </a:r>
          </a:p>
        </p:txBody>
      </p:sp>
      <p:pic>
        <p:nvPicPr>
          <p:cNvPr id="46084" name="Picture 7" descr="eso86_plot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4349" y="1339499"/>
            <a:ext cx="4116299" cy="2644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6" name="Text Box 51"/>
          <p:cNvSpPr txBox="1">
            <a:spLocks noChangeArrowheads="1"/>
          </p:cNvSpPr>
          <p:nvPr/>
        </p:nvSpPr>
        <p:spPr bwMode="auto">
          <a:xfrm>
            <a:off x="4789678" y="4950477"/>
            <a:ext cx="4126899" cy="146918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17601" rIns="0" bIns="0"/>
          <a:lstStyle/>
          <a:p>
            <a:pPr marL="162723" indent="-162723" algn="just" hangingPunct="0">
              <a:lnSpc>
                <a:spcPct val="93000"/>
              </a:lnSpc>
              <a:spcAft>
                <a:spcPts val="1089"/>
              </a:spcAft>
              <a:buClr>
                <a:srgbClr val="FF0000"/>
              </a:buClr>
              <a:buSzPct val="100000"/>
              <a:buFont typeface="Arial" pitchFamily="34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dirty="0" smtClean="0">
                <a:solidFill>
                  <a:srgbClr val="E6E6E6"/>
                </a:solidFill>
                <a:ea typeface="msgothic"/>
                <a:cs typeface="msgothic"/>
              </a:rPr>
              <a:t>SED </a:t>
            </a:r>
            <a:r>
              <a:rPr lang="en-GB" dirty="0">
                <a:solidFill>
                  <a:srgbClr val="E6E6E6"/>
                </a:solidFill>
                <a:ea typeface="msgothic"/>
                <a:cs typeface="msgothic"/>
              </a:rPr>
              <a:t>(incl. MIKE &amp; CCD response) for </a:t>
            </a:r>
            <a:r>
              <a:rPr lang="en-GB" dirty="0" smtClean="0">
                <a:solidFill>
                  <a:srgbClr val="E6E6E6"/>
                </a:solidFill>
                <a:ea typeface="msgothic"/>
                <a:cs typeface="msgothic"/>
              </a:rPr>
              <a:t>typical M5.5V &amp; </a:t>
            </a:r>
            <a:r>
              <a:rPr lang="en-GB" dirty="0">
                <a:solidFill>
                  <a:srgbClr val="E6E6E6"/>
                </a:solidFill>
                <a:ea typeface="msgothic"/>
                <a:cs typeface="msgothic"/>
              </a:rPr>
              <a:t>M9V dwarfs. </a:t>
            </a:r>
            <a:endParaRPr lang="en-GB" dirty="0" smtClean="0">
              <a:solidFill>
                <a:srgbClr val="E6E6E6"/>
              </a:solidFill>
              <a:ea typeface="msgothic"/>
              <a:cs typeface="msgothic"/>
            </a:endParaRPr>
          </a:p>
          <a:p>
            <a:pPr marL="162723" indent="-162723" algn="just" hangingPunct="0">
              <a:lnSpc>
                <a:spcPct val="93000"/>
              </a:lnSpc>
              <a:buClr>
                <a:srgbClr val="FF0000"/>
              </a:buClr>
              <a:buSzPct val="100000"/>
              <a:buFont typeface="Arial" pitchFamily="34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dirty="0" smtClean="0">
                <a:solidFill>
                  <a:srgbClr val="E6E6E6"/>
                </a:solidFill>
                <a:ea typeface="msgothic"/>
                <a:cs typeface="msgothic"/>
              </a:rPr>
              <a:t>Red optical </a:t>
            </a:r>
            <a:r>
              <a:rPr lang="en-GB" dirty="0">
                <a:solidFill>
                  <a:srgbClr val="E6E6E6"/>
                </a:solidFill>
                <a:ea typeface="msgothic"/>
                <a:cs typeface="msgothic"/>
              </a:rPr>
              <a:t>and HARPS </a:t>
            </a:r>
            <a:r>
              <a:rPr lang="en-GB" dirty="0" smtClean="0">
                <a:solidFill>
                  <a:srgbClr val="E6E6E6"/>
                </a:solidFill>
                <a:ea typeface="msgothic"/>
                <a:cs typeface="msgothic"/>
              </a:rPr>
              <a:t>region fluxes:</a:t>
            </a:r>
          </a:p>
          <a:p>
            <a:pPr marL="162723" indent="-162723" algn="just" hangingPunct="0">
              <a:lnSpc>
                <a:spcPct val="93000"/>
              </a:lnSpc>
              <a:buClr>
                <a:srgbClr val="FF0000"/>
              </a:buClr>
              <a:buSzPct val="100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dirty="0" smtClean="0">
                <a:solidFill>
                  <a:srgbClr val="E6E6E6"/>
                </a:solidFill>
                <a:ea typeface="msgothic"/>
                <a:cs typeface="msgothic"/>
              </a:rPr>
              <a:t>   F</a:t>
            </a:r>
            <a:r>
              <a:rPr lang="en-GB" baseline="-20000" dirty="0" smtClean="0">
                <a:solidFill>
                  <a:srgbClr val="E6E6E6"/>
                </a:solidFill>
                <a:ea typeface="msgothic"/>
                <a:cs typeface="msgothic"/>
              </a:rPr>
              <a:t>0.7-0.9 </a:t>
            </a:r>
            <a:r>
              <a:rPr lang="en-GB" dirty="0">
                <a:solidFill>
                  <a:srgbClr val="E6E6E6"/>
                </a:solidFill>
                <a:ea typeface="msgothic"/>
                <a:cs typeface="msgothic"/>
              </a:rPr>
              <a:t>/F</a:t>
            </a:r>
            <a:r>
              <a:rPr lang="en-GB" baseline="-20000" dirty="0">
                <a:solidFill>
                  <a:srgbClr val="E6E6E6"/>
                </a:solidFill>
                <a:ea typeface="msgothic"/>
                <a:cs typeface="msgothic"/>
              </a:rPr>
              <a:t>0.5-0.7</a:t>
            </a:r>
            <a:r>
              <a:rPr lang="en-GB" dirty="0">
                <a:solidFill>
                  <a:srgbClr val="E6E6E6"/>
                </a:solidFill>
                <a:ea typeface="msgothic"/>
                <a:cs typeface="msgothic"/>
              </a:rPr>
              <a:t> = 11.5 </a:t>
            </a:r>
            <a:r>
              <a:rPr lang="en-GB" dirty="0" smtClean="0">
                <a:solidFill>
                  <a:srgbClr val="E6E6E6"/>
                </a:solidFill>
                <a:ea typeface="msgothic"/>
                <a:cs typeface="msgothic"/>
              </a:rPr>
              <a:t>(M5.5V) and 19 (M9V)     </a:t>
            </a:r>
          </a:p>
          <a:p>
            <a:pPr marL="162723" indent="-162723" algn="just" hangingPunct="0">
              <a:lnSpc>
                <a:spcPct val="93000"/>
              </a:lnSpc>
              <a:buClr>
                <a:srgbClr val="FF0000"/>
              </a:buClr>
              <a:buSzPct val="100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dirty="0" smtClean="0">
                <a:solidFill>
                  <a:srgbClr val="E6E6E6"/>
                </a:solidFill>
                <a:ea typeface="msgothic"/>
                <a:cs typeface="msgothic"/>
              </a:rPr>
              <a:t>         (based on MIKE </a:t>
            </a:r>
            <a:r>
              <a:rPr lang="en-GB" dirty="0" err="1" smtClean="0">
                <a:solidFill>
                  <a:srgbClr val="E6E6E6"/>
                </a:solidFill>
                <a:ea typeface="msgothic"/>
                <a:cs typeface="msgothic"/>
              </a:rPr>
              <a:t>instr</a:t>
            </a:r>
            <a:r>
              <a:rPr lang="en-GB" dirty="0" smtClean="0">
                <a:solidFill>
                  <a:srgbClr val="E6E6E6"/>
                </a:solidFill>
                <a:ea typeface="msgothic"/>
                <a:cs typeface="msgothic"/>
              </a:rPr>
              <a:t> &amp; CCD)</a:t>
            </a:r>
            <a:endParaRPr lang="en-GB" dirty="0">
              <a:solidFill>
                <a:srgbClr val="E6E6E6"/>
              </a:solidFill>
              <a:ea typeface="msgothic"/>
              <a:cs typeface="msgothic"/>
            </a:endParaRPr>
          </a:p>
        </p:txBody>
      </p:sp>
      <p:sp>
        <p:nvSpPr>
          <p:cNvPr id="46087" name="Text Box 51"/>
          <p:cNvSpPr txBox="1">
            <a:spLocks noChangeArrowheads="1"/>
          </p:cNvSpPr>
          <p:nvPr/>
        </p:nvSpPr>
        <p:spPr bwMode="auto">
          <a:xfrm>
            <a:off x="194349" y="4343157"/>
            <a:ext cx="4018291" cy="22528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17601" rIns="0" bIns="0"/>
          <a:lstStyle/>
          <a:p>
            <a:pPr marL="162723" indent="-162723" algn="just" hangingPunct="0">
              <a:lnSpc>
                <a:spcPct val="93000"/>
              </a:lnSpc>
              <a:buClr>
                <a:srgbClr val="FF0000"/>
              </a:buClr>
              <a:buSzPct val="100000"/>
              <a:buFont typeface="Arial" pitchFamily="34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dirty="0">
                <a:solidFill>
                  <a:srgbClr val="E6E6E6"/>
                </a:solidFill>
                <a:ea typeface="msgothic"/>
                <a:cs typeface="msgothic"/>
              </a:rPr>
              <a:t>RO spectral information 0.65 – 1.05 </a:t>
            </a:r>
            <a:r>
              <a:rPr lang="en-GB" dirty="0">
                <a:solidFill>
                  <a:srgbClr val="E6E6E6"/>
                </a:solidFill>
                <a:ea typeface="msgothic"/>
                <a:cs typeface="msgothic"/>
                <a:sym typeface="Symbol"/>
              </a:rPr>
              <a:t></a:t>
            </a:r>
            <a:r>
              <a:rPr lang="en-GB" dirty="0">
                <a:solidFill>
                  <a:srgbClr val="E6E6E6"/>
                </a:solidFill>
                <a:ea typeface="msgothic"/>
                <a:cs typeface="msgothic"/>
              </a:rPr>
              <a:t>m region (M6 spectrum – red)</a:t>
            </a:r>
          </a:p>
          <a:p>
            <a:pPr marL="162723" indent="-162723" algn="just" hangingPunct="0">
              <a:lnSpc>
                <a:spcPct val="93000"/>
              </a:lnSpc>
              <a:buClr>
                <a:srgbClr val="FF0000"/>
              </a:buClr>
              <a:buSzPct val="100000"/>
              <a:buFont typeface="Arial" pitchFamily="34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GB" dirty="0">
              <a:solidFill>
                <a:srgbClr val="E6E6E6"/>
              </a:solidFill>
              <a:ea typeface="msgothic"/>
              <a:cs typeface="msgothic"/>
            </a:endParaRPr>
          </a:p>
          <a:p>
            <a:pPr marL="162723" indent="-162723" algn="just" hangingPunct="0">
              <a:lnSpc>
                <a:spcPct val="93000"/>
              </a:lnSpc>
              <a:buClr>
                <a:srgbClr val="FF0000"/>
              </a:buClr>
              <a:buSzPct val="100000"/>
              <a:buFont typeface="Arial" pitchFamily="34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dirty="0">
                <a:solidFill>
                  <a:srgbClr val="E6E6E6"/>
                </a:solidFill>
                <a:ea typeface="msgothic"/>
                <a:cs typeface="msgothic"/>
              </a:rPr>
              <a:t>Atmospheric O</a:t>
            </a:r>
            <a:r>
              <a:rPr lang="en-GB" baseline="-25000" dirty="0">
                <a:solidFill>
                  <a:srgbClr val="E6E6E6"/>
                </a:solidFill>
                <a:ea typeface="msgothic"/>
                <a:cs typeface="msgothic"/>
              </a:rPr>
              <a:t>2 </a:t>
            </a:r>
            <a:r>
              <a:rPr lang="en-GB" dirty="0">
                <a:solidFill>
                  <a:srgbClr val="E6E6E6"/>
                </a:solidFill>
                <a:ea typeface="msgothic"/>
                <a:cs typeface="msgothic"/>
              </a:rPr>
              <a:t>and H</a:t>
            </a:r>
            <a:r>
              <a:rPr lang="en-GB" baseline="-25000" dirty="0">
                <a:solidFill>
                  <a:srgbClr val="E6E6E6"/>
                </a:solidFill>
                <a:ea typeface="msgothic"/>
                <a:cs typeface="msgothic"/>
              </a:rPr>
              <a:t>2</a:t>
            </a:r>
            <a:r>
              <a:rPr lang="en-GB" dirty="0">
                <a:solidFill>
                  <a:srgbClr val="E6E6E6"/>
                </a:solidFill>
                <a:ea typeface="msgothic"/>
                <a:cs typeface="msgothic"/>
              </a:rPr>
              <a:t>O lines (green)</a:t>
            </a:r>
          </a:p>
          <a:p>
            <a:pPr marL="162723" indent="-162723" algn="just" hangingPunct="0">
              <a:lnSpc>
                <a:spcPct val="93000"/>
              </a:lnSpc>
              <a:buClr>
                <a:srgbClr val="FF0000"/>
              </a:buClr>
              <a:buSzPct val="100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GB" dirty="0" smtClean="0">
              <a:solidFill>
                <a:srgbClr val="E6E6E6"/>
              </a:solidFill>
              <a:ea typeface="msgothic"/>
              <a:cs typeface="msgothic"/>
            </a:endParaRPr>
          </a:p>
        </p:txBody>
      </p:sp>
      <p:pic>
        <p:nvPicPr>
          <p:cNvPr id="10" name="Picture 9" descr="flux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02272" y="1385465"/>
            <a:ext cx="4152175" cy="309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10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8592" y="112144"/>
            <a:ext cx="8786999" cy="6625086"/>
          </a:xfrm>
          <a:prstGeom prst="roundRect">
            <a:avLst>
              <a:gd name="adj" fmla="val 1297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77" y="537368"/>
            <a:ext cx="8532467" cy="6109505"/>
          </a:xfrm>
          <a:prstGeom prst="rect">
            <a:avLst/>
          </a:prstGeom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258792" y="188059"/>
            <a:ext cx="8592852" cy="457077"/>
          </a:xfrm>
          <a:prstGeom prst="rect">
            <a:avLst/>
          </a:prstGeom>
          <a:solidFill>
            <a:schemeClr val="tx1">
              <a:alpha val="47000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93000"/>
              </a:lnSpc>
              <a:buClr>
                <a:srgbClr val="FFFFFF"/>
              </a:buClr>
              <a:buSzPct val="45000"/>
              <a:buFont typeface="Wingdings" pitchFamily="2" charset="2"/>
              <a:buNone/>
              <a:defRPr/>
            </a:pPr>
            <a:r>
              <a:rPr lang="en-US" sz="24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Red Optical Planet Survey (ROPS) - </a:t>
            </a:r>
            <a:r>
              <a:rPr lang="en-US" sz="24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RVs </a:t>
            </a:r>
            <a:r>
              <a:rPr lang="en-US" sz="24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at M5V - M9V</a:t>
            </a:r>
            <a:endParaRPr lang="en-US" sz="24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8593" y="914112"/>
            <a:ext cx="8717988" cy="5210643"/>
          </a:xfrm>
          <a:prstGeom prst="roundRect">
            <a:avLst>
              <a:gd name="adj" fmla="val 1297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749723" y="228888"/>
            <a:ext cx="7775231" cy="6852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93000"/>
              </a:lnSpc>
              <a:buClr>
                <a:srgbClr val="FFFFFF"/>
              </a:buClr>
              <a:buSzPct val="45000"/>
              <a:buFont typeface="Wingdings" pitchFamily="2" charset="2"/>
              <a:buNone/>
              <a:defRPr/>
            </a:pPr>
            <a:r>
              <a:rPr lang="en-US" sz="32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Vital statistics and RVs of ROPS targets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8" y="1013014"/>
            <a:ext cx="8581649" cy="504613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193766" y="1104181"/>
            <a:ext cx="2484408" cy="3312544"/>
          </a:xfrm>
          <a:prstGeom prst="roundRect">
            <a:avLst>
              <a:gd name="adj" fmla="val 2778"/>
            </a:avLst>
          </a:prstGeom>
          <a:solidFill>
            <a:schemeClr val="accent1">
              <a:alpha val="1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1837426" y="2424023"/>
            <a:ext cx="5707891" cy="3973819"/>
            <a:chOff x="61630" y="1312899"/>
            <a:chExt cx="4921286" cy="3357037"/>
          </a:xfrm>
        </p:grpSpPr>
        <p:sp>
          <p:nvSpPr>
            <p:cNvPr id="7" name="Freeform 6"/>
            <p:cNvSpPr/>
            <p:nvPr/>
          </p:nvSpPr>
          <p:spPr bwMode="auto">
            <a:xfrm>
              <a:off x="61630" y="1312899"/>
              <a:ext cx="4921286" cy="3357037"/>
            </a:xfrm>
            <a:custGeom>
              <a:avLst/>
              <a:gdLst>
                <a:gd name="x1" fmla="*/ ss 1454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l" r="ir" b="ib"/>
              <a:pathLst>
                <a:path>
                  <a:moveTo>
                    <a:pt x="l" y="x1"/>
                  </a:moveTo>
                  <a:arcTo wR="x1" hR="x1" stAng="cd2" swAng="cd4"/>
                  <a:lnTo>
                    <a:pt x="x2" y="t"/>
                  </a:lnTo>
                  <a:arcTo wR="x1" hR="x1" stAng="3cd4" swAng="cd4"/>
                  <a:lnTo>
                    <a:pt x="r" y="y2"/>
                  </a:lnTo>
                  <a:arcTo wR="x1" hR="x1" stAng="0" swAng="cd4"/>
                  <a:lnTo>
                    <a:pt x="x1" y="b"/>
                  </a:lnTo>
                  <a:arcTo wR="x1" hR="x1" stAng="cd4" swAng="cd4"/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>
                  <a:lumMod val="50000"/>
                </a:schemeClr>
              </a:solidFill>
              <a:prstDash val="solid"/>
            </a:ln>
            <a:effectLst/>
          </p:spPr>
          <p:txBody>
            <a:bodyPr lIns="16328" tIns="16328" rIns="16328" bIns="1632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Clr>
                  <a:srgbClr val="000000"/>
                </a:buClr>
                <a:buNone/>
                <a:defRPr/>
              </a:pPr>
              <a:endParaRPr lang="en-GB" sz="2200">
                <a:latin typeface="Times New Roman" pitchFamily="18"/>
                <a:ea typeface="Gothic" pitchFamily="2"/>
                <a:cs typeface="Tahoma" pitchFamily="2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990" y="1375129"/>
              <a:ext cx="4827137" cy="32438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400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749723" y="228888"/>
            <a:ext cx="7775231" cy="6852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93000"/>
              </a:lnSpc>
              <a:buClr>
                <a:srgbClr val="FFFFFF"/>
              </a:buClr>
              <a:buSzPct val="45000"/>
              <a:buFont typeface="Wingdings" pitchFamily="2" charset="2"/>
              <a:buNone/>
              <a:defRPr/>
            </a:pPr>
            <a:r>
              <a:rPr lang="en-US" sz="32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ROPS parameter space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49723" y="1086927"/>
            <a:ext cx="7556739" cy="4572002"/>
          </a:xfrm>
          <a:prstGeom prst="roundRect">
            <a:avLst>
              <a:gd name="adj" fmla="val 1297"/>
            </a:avLst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48" y="1149727"/>
            <a:ext cx="7416085" cy="40480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90546" y="5197794"/>
            <a:ext cx="741591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b="1" dirty="0" smtClean="0"/>
              <a:t>Barnes et al. 2014, MNRAS,  439, 3094 “</a:t>
            </a:r>
            <a:r>
              <a:rPr lang="en-GB" sz="1100" b="1" dirty="0" err="1" smtClean="0"/>
              <a:t>Preceision</a:t>
            </a:r>
            <a:r>
              <a:rPr lang="en-GB" sz="1100" b="1" dirty="0" smtClean="0"/>
              <a:t> Radial Velocities of 15 M5-M9 dwarfs”</a:t>
            </a:r>
          </a:p>
          <a:p>
            <a:r>
              <a:rPr lang="en-GB" sz="1100" b="1" dirty="0" smtClean="0"/>
              <a:t>Barnes et al. </a:t>
            </a:r>
            <a:r>
              <a:rPr lang="en-GB" sz="1100" b="1" dirty="0"/>
              <a:t>2012, MNRAS, </a:t>
            </a:r>
            <a:r>
              <a:rPr lang="en-GB" sz="1100" b="1" dirty="0" smtClean="0"/>
              <a:t> 424, 591 “Red </a:t>
            </a:r>
            <a:r>
              <a:rPr lang="en-GB" sz="1100" b="1" dirty="0"/>
              <a:t>Optical Planet Survey: a new search for habitable earths in the southern </a:t>
            </a:r>
            <a:r>
              <a:rPr lang="en-GB" sz="1100" b="1" dirty="0" smtClean="0"/>
              <a:t>sky”</a:t>
            </a:r>
            <a:endParaRPr lang="en-GB" sz="1100" b="1" dirty="0"/>
          </a:p>
        </p:txBody>
      </p:sp>
      <p:sp>
        <p:nvSpPr>
          <p:cNvPr id="2" name="Rectangle 1"/>
          <p:cNvSpPr/>
          <p:nvPr/>
        </p:nvSpPr>
        <p:spPr>
          <a:xfrm>
            <a:off x="749723" y="5756744"/>
            <a:ext cx="7556739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buClr>
                <a:srgbClr val="900000"/>
              </a:buClr>
              <a:buSzPct val="120000"/>
              <a:buFont typeface="Arial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 </a:t>
            </a:r>
            <a:r>
              <a:rPr lang="en-GB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planets with </a:t>
            </a:r>
            <a:r>
              <a:rPr lang="en-GB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GB" i="1" baseline="-25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GB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sin </a:t>
            </a:r>
            <a:r>
              <a:rPr lang="en-GB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GB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&gt; 10 M</a:t>
            </a:r>
            <a:r>
              <a:rPr lang="en-GB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</a:t>
            </a:r>
            <a:r>
              <a:rPr lang="en-GB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in 0.03 AU </a:t>
            </a:r>
            <a:r>
              <a:rPr lang="en-GB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orbits</a:t>
            </a:r>
          </a:p>
          <a:p>
            <a:pPr marL="180000" indent="-180000">
              <a:spcBef>
                <a:spcPts val="600"/>
              </a:spcBef>
              <a:buClr>
                <a:srgbClr val="900000"/>
              </a:buClr>
              <a:buSzPct val="120000"/>
              <a:buFont typeface="Arial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GB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bservations rule </a:t>
            </a:r>
            <a:r>
              <a:rPr lang="en-GB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out planets with </a:t>
            </a:r>
            <a:r>
              <a:rPr lang="en-GB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GB" i="1" baseline="-25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GB" sz="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sin</a:t>
            </a:r>
            <a:r>
              <a:rPr lang="en-GB" sz="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GB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&gt; 0.5 M</a:t>
            </a:r>
            <a:r>
              <a:rPr lang="en-GB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</a:t>
            </a:r>
            <a:r>
              <a:rPr lang="en-GB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at </a:t>
            </a:r>
            <a:r>
              <a:rPr lang="en-GB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0.03 AU for all our </a:t>
            </a:r>
            <a:r>
              <a:rPr lang="en-GB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targets</a:t>
            </a:r>
            <a:endParaRPr lang="en-GB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31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8393</TotalTime>
  <Words>1445</Words>
  <Application>Microsoft Office PowerPoint</Application>
  <PresentationFormat>On-screen Show (4:3)</PresentationFormat>
  <Paragraphs>240</Paragraphs>
  <Slides>27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Office Theme</vt:lpstr>
      <vt:lpstr>Custom Design</vt:lpstr>
      <vt:lpstr>Exoplanets at the bottom of the main sequence</vt:lpstr>
      <vt:lpstr>G &amp; K dwarf rocky planet frequencies</vt:lpstr>
      <vt:lpstr>M dwarf planet frequencies</vt:lpstr>
      <vt:lpstr>Early M dwarf planet frequencies</vt:lpstr>
      <vt:lpstr>Sensitivity: RVs of habitable zone planets</vt:lpstr>
      <vt:lpstr>RV sensitivity in the red-optical</vt:lpstr>
      <vt:lpstr>PowerPoint Presentation</vt:lpstr>
      <vt:lpstr>PowerPoint Presentation</vt:lpstr>
      <vt:lpstr>PowerPoint Presentation</vt:lpstr>
      <vt:lpstr>PowerPoint Presentation</vt:lpstr>
      <vt:lpstr>Effect of a spot on the line profile</vt:lpstr>
      <vt:lpstr>PowerPoint Presentation</vt:lpstr>
      <vt:lpstr>PowerPoint Presentation</vt:lpstr>
      <vt:lpstr>Starspots on M dwarfs</vt:lpstr>
      <vt:lpstr>Radial Velocity – Random Spots</vt:lpstr>
      <vt:lpstr>Detection thresholds</vt:lpstr>
      <vt:lpstr>Removing RV signatures from spots</vt:lpstr>
      <vt:lpstr>Summary</vt:lpstr>
      <vt:lpstr>Summary</vt:lpstr>
      <vt:lpstr>PowerPoint Presentation</vt:lpstr>
      <vt:lpstr>PowerPoint Presentation</vt:lpstr>
      <vt:lpstr>Optimising M dwarf planet searches</vt:lpstr>
      <vt:lpstr>Line bisectors</vt:lpstr>
      <vt:lpstr>Spectral timeseries of mid-late M dwarfs</vt:lpstr>
      <vt:lpstr>Gl 791.2 – A rapidly rotating M 4.5 dwarf</vt:lpstr>
      <vt:lpstr>PowerPoint Presentation</vt:lpstr>
      <vt:lpstr>Continuing ROPS with HARPS and UVES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jrbarnes</dc:creator>
  <cp:lastModifiedBy>John Barnes</cp:lastModifiedBy>
  <cp:revision>121</cp:revision>
  <dcterms:created xsi:type="dcterms:W3CDTF">2014-10-28T17:46:49Z</dcterms:created>
  <dcterms:modified xsi:type="dcterms:W3CDTF">2014-11-07T11:37:32Z</dcterms:modified>
</cp:coreProperties>
</file>